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3c3d4c66ec9430d" /><Relationship Type="http://schemas.openxmlformats.org/officeDocument/2006/relationships/extended-properties" Target="/docProps/app.xml" Id="R2987f6e044b24ca7" /><Relationship Type="http://schemas.openxmlformats.org/officeDocument/2006/relationships/officeDocument" Target="/ppt/presentation.xml" Id="R1f2784b0a0f9458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89358d5c21e428d"/>
  </p:sldMasterIdLst>
  <p:notesMasterIdLst>
    <p:notesMasterId xmlns:r="http://schemas.openxmlformats.org/officeDocument/2006/relationships" r:id="R12e7c175aae6407b"/>
  </p:notesMasterIdLst>
  <p:sldIdLst>
    <p:sldId xmlns:r="http://schemas.openxmlformats.org/officeDocument/2006/relationships" id="256" r:id="Rc51529775dec4c2a"/>
    <p:sldId xmlns:r="http://schemas.openxmlformats.org/officeDocument/2006/relationships" id="257" r:id="R8e2c78777c6649c7"/>
    <p:sldId xmlns:r="http://schemas.openxmlformats.org/officeDocument/2006/relationships" id="258" r:id="R416e6ee76dfe4114"/>
    <p:sldId xmlns:r="http://schemas.openxmlformats.org/officeDocument/2006/relationships" id="259" r:id="Ra7d850be60c94303"/>
    <p:sldId xmlns:r="http://schemas.openxmlformats.org/officeDocument/2006/relationships" id="260" r:id="Rcad0574183ee4c71"/>
    <p:sldId xmlns:r="http://schemas.openxmlformats.org/officeDocument/2006/relationships" id="261" r:id="R3b5f7bf86bb0424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d7542fa99274601" /><Relationship Type="http://schemas.openxmlformats.org/officeDocument/2006/relationships/slideMaster" Target="/ppt/slideMasters/slideMaster1.xml" Id="Rd89358d5c21e428d" /><Relationship Type="http://schemas.openxmlformats.org/officeDocument/2006/relationships/notesMaster" Target="/ppt/notesMasters/notesMaster1.xml" Id="R12e7c175aae6407b" /><Relationship Type="http://schemas.openxmlformats.org/officeDocument/2006/relationships/presProps" Target="/ppt/presProps.xml" Id="Ra64f154f1dc14a96" /><Relationship Type="http://schemas.openxmlformats.org/officeDocument/2006/relationships/tableStyles" Target="/ppt/tableStyles.xml" Id="Rb1556d9d24a240f6" /><Relationship Type="http://schemas.openxmlformats.org/officeDocument/2006/relationships/slide" Target="/ppt/slides/slide1.xml" Id="Rc51529775dec4c2a" /><Relationship Type="http://schemas.openxmlformats.org/officeDocument/2006/relationships/slide" Target="/ppt/slides/slide2.xml" Id="R8e2c78777c6649c7" /><Relationship Type="http://schemas.openxmlformats.org/officeDocument/2006/relationships/slide" Target="/ppt/slides/slide3.xml" Id="R416e6ee76dfe4114" /><Relationship Type="http://schemas.openxmlformats.org/officeDocument/2006/relationships/slide" Target="/ppt/slides/slide4.xml" Id="Ra7d850be60c94303" /><Relationship Type="http://schemas.openxmlformats.org/officeDocument/2006/relationships/slide" Target="/ppt/slides/slide5.xml" Id="Rcad0574183ee4c71" /><Relationship Type="http://schemas.openxmlformats.org/officeDocument/2006/relationships/slide" Target="/ppt/slides/slide6.xml" Id="R3b5f7bf86bb0424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c9985c3353d4e0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7bc7dde94294666" /><Relationship Type="http://schemas.openxmlformats.org/officeDocument/2006/relationships/notesMaster" Target="/ppt/notesMasters/notesMaster1.xml" Id="R7d3de507877e4b7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b0c7725c6804916" /><Relationship Type="http://schemas.openxmlformats.org/officeDocument/2006/relationships/notesMaster" Target="/ppt/notesMasters/notesMaster1.xml" Id="R74e93fbabafc42f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2b5b10341ba4e73" /><Relationship Type="http://schemas.openxmlformats.org/officeDocument/2006/relationships/notesMaster" Target="/ppt/notesMasters/notesMaster1.xml" Id="R10a7186124864ea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0ca9f690e9144a9" /><Relationship Type="http://schemas.openxmlformats.org/officeDocument/2006/relationships/notesMaster" Target="/ppt/notesMasters/notesMaster1.xml" Id="Rfa568b9f5beb421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61b35e807a34438" /><Relationship Type="http://schemas.openxmlformats.org/officeDocument/2006/relationships/notesMaster" Target="/ppt/notesMasters/notesMaster1.xml" Id="R7426283d93e8481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4d473190450455a" /><Relationship Type="http://schemas.openxmlformats.org/officeDocument/2006/relationships/notesMaster" Target="/ppt/notesMasters/notesMaster1.xml" Id="R44ce1f4faa0e42a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TradingVibe Intermediate Trading Bootcamp public preview, consolidated from the private course</a:t>
            </a:r>
          </a:p>
          <a:p xmlns:a="http://schemas.openxmlformats.org/drawingml/2006/main">
            <a:r>
              <a:t>Educational content only. General information, not personal advice. CFDs are leveraged and carry a high risk of loss. Consider the relevant PDS and TMD and whether the product is appropriate for you. TradingVibe Pty Ltd · ACN 686 041 903 · AFSL 569224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TradingVibe Intermediate Trading Bootcamp public preview, consolidated from the private course</a:t>
            </a:r>
          </a:p>
          <a:p xmlns:a="http://schemas.openxmlformats.org/drawingml/2006/main">
            <a:r>
              <a:t>Educational content only. General information, not personal advice. CFDs are leveraged and carry a high risk of loss. Consider the relevant PDS and TMD and whether the product is appropriate for you. TradingVibe Pty Ltd · ACN 686 041 903 · AFSL 569224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TradingVibe Intermediate Trading Bootcamp public preview, consolidated from the private course</a:t>
            </a:r>
          </a:p>
          <a:p xmlns:a="http://schemas.openxmlformats.org/drawingml/2006/main">
            <a:r>
              <a:t>Educational content only. General information, not personal advice. CFDs are leveraged and carry a high risk of loss. Consider the relevant PDS and TMD and whether the product is appropriate for you. TradingVibe Pty Ltd · ACN 686 041 903 · AFSL 569224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TradingVibe Intermediate Trading Bootcamp public preview, consolidated from the private course</a:t>
            </a:r>
          </a:p>
          <a:p xmlns:a="http://schemas.openxmlformats.org/drawingml/2006/main">
            <a:r>
              <a:t>Educational content only. General information, not personal advice. CFDs are leveraged and carry a high risk of loss. Consider the relevant PDS and TMD and whether the product is appropriate for you. TradingVibe Pty Ltd · ACN 686 041 903 · AFSL 569224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TradingVibe Intermediate Trading Bootcamp public preview, consolidated from the private course</a:t>
            </a:r>
          </a:p>
          <a:p xmlns:a="http://schemas.openxmlformats.org/drawingml/2006/main">
            <a:r>
              <a:t>Educational content only. General information, not personal advice. CFDs are leveraged and carry a high risk of loss. Consider the relevant PDS and TMD and whether the product is appropriate for you. TradingVibe Pty Ltd · ACN 686 041 903 · AFSL 569224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TradingVibe Intermediate Trading Bootcamp public preview, consolidated from the private course</a:t>
            </a:r>
          </a:p>
          <a:p xmlns:a="http://schemas.openxmlformats.org/drawingml/2006/main">
            <a:r>
              <a:t>Educational content only. General information, not personal advice. CFDs are leveraged and carry a high risk of loss. Consider the relevant PDS and TMD and whether the product is appropriate for you. TradingVibe Pty Ltd · ACN 686 041 903 · AFSL 569224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858a8b77fb44bf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73348cf85884c6d" /><Relationship Type="http://schemas.openxmlformats.org/officeDocument/2006/relationships/slideLayout" Target="/ppt/slideLayouts/slideLayout1.xml" Id="Rfe22aa345cb541b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e22aa345cb541b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d63f06e6ec4901" /><Relationship Type="http://schemas.openxmlformats.org/officeDocument/2006/relationships/image" Target="/ppt/media/image.png" Id="R03580aa0bc234116" /><Relationship Type="http://schemas.openxmlformats.org/officeDocument/2006/relationships/notesSlide" Target="/ppt/notesSlides/notesSlide1.xml" Id="R880fd527c62544b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800b8f69d5440c" /><Relationship Type="http://schemas.openxmlformats.org/officeDocument/2006/relationships/notesSlide" Target="/ppt/notesSlides/notesSlide2.xml" Id="R8ac967a901514db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0c5696f9c849a1" /><Relationship Type="http://schemas.openxmlformats.org/officeDocument/2006/relationships/notesSlide" Target="/ppt/notesSlides/notesSlide3.xml" Id="Rb349e38d159a4cf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998997893e4095" /><Relationship Type="http://schemas.openxmlformats.org/officeDocument/2006/relationships/image" Target="/ppt/media/image2.png" Id="R2aa4972b83ff48d0" /><Relationship Type="http://schemas.openxmlformats.org/officeDocument/2006/relationships/notesSlide" Target="/ppt/notesSlides/notesSlide4.xml" Id="R6e1cd57477cd4c6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a85e7774504ed4" /><Relationship Type="http://schemas.openxmlformats.org/officeDocument/2006/relationships/image" Target="/ppt/media/image3.png" Id="R957ad143b46a46ed" /><Relationship Type="http://schemas.openxmlformats.org/officeDocument/2006/relationships/notesSlide" Target="/ppt/notesSlides/notesSlide5.xml" Id="Ra8667747708d408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599f7e2ff6483b" /><Relationship Type="http://schemas.openxmlformats.org/officeDocument/2006/relationships/notesSlide" Target="/ppt/notesSlides/notesSlide6.xml" Id="R9decd4d0b8604798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580aa0bc234116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CF4B19-1C78-4761-BA77-50227AC17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858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0808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E6E428-E0C5-4131-8288-E59727401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F5F1E8"/>
                </a:solidFill>
                <a:latin typeface="Aptos"/>
                <a:ea typeface="Aptos"/>
                <a:cs typeface="Aptos"/>
              </a:defRPr>
            </a:pPr>
            <a:r>
              <a:rPr sz="1800" b="1" i="0">
                <a:solidFill>
                  <a:srgbClr val="F5F1E8"/>
                </a:solidFill>
                <a:latin typeface="Aptos"/>
                <a:ea typeface="Aptos"/>
                <a:cs typeface="Aptos"/>
              </a:rPr>
              <a:t>tradingvibe.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A3EAEB-0B22-4EA6-BC5B-6D2C5BAA4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668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2AD63"/>
                </a:solidFill>
                <a:latin typeface="Aptos"/>
                <a:ea typeface="Aptos"/>
                <a:cs typeface="Aptos"/>
              </a:defRPr>
            </a:pPr>
            <a:r>
              <a:rPr sz="975" b="1" i="0">
                <a:solidFill>
                  <a:srgbClr val="D2AD63"/>
                </a:solidFill>
                <a:latin typeface="Aptos"/>
                <a:ea typeface="Aptos"/>
                <a:cs typeface="Aptos"/>
              </a:rPr>
              <a:t>INTERMEDIATE TRADING BOOTCAMP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3D0F1C-E282-4D42-88F6-9401CB4A6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24050"/>
            <a:ext cx="60007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350" b="1" i="0">
                <a:solidFill>
                  <a:srgbClr val="F5F1E8"/>
                </a:solidFill>
                <a:latin typeface="Aptos"/>
                <a:ea typeface="Aptos"/>
                <a:cs typeface="Aptos"/>
              </a:defRPr>
            </a:pPr>
            <a:r>
              <a:rPr sz="4350" b="1" i="0">
                <a:solidFill>
                  <a:srgbClr val="F5F1E8"/>
                </a:solidFill>
                <a:latin typeface="Aptos"/>
                <a:ea typeface="Aptos"/>
                <a:cs typeface="Aptos"/>
              </a:rPr>
              <a:t>Intermediate Trading</a:t>
            </a:r>
          </a:p>
          <a:p xmlns:a="http://schemas.openxmlformats.org/drawingml/2006/main">
            <a:pPr algn="l">
              <a:defRPr sz="4350" b="1" i="0">
                <a:solidFill>
                  <a:srgbClr val="F5F1E8"/>
                </a:solidFill>
                <a:latin typeface="Aptos"/>
                <a:ea typeface="Aptos"/>
                <a:cs typeface="Aptos"/>
              </a:defRPr>
            </a:pPr>
            <a:r>
              <a:rPr sz="4350" b="1" i="0">
                <a:solidFill>
                  <a:srgbClr val="F5F1E8"/>
                </a:solidFill>
                <a:latin typeface="Aptos"/>
                <a:ea typeface="Aptos"/>
                <a:cs typeface="Aptos"/>
              </a:rPr>
              <a:t>Bootcamp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1EDBD9-4A7C-41E5-B2B5-1FC1D6E79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81450"/>
            <a:ext cx="5429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650" b="0" i="0">
                <a:solidFill>
                  <a:srgbClr val="B8B1A5"/>
                </a:solidFill>
                <a:latin typeface="Aptos"/>
                <a:ea typeface="Aptos"/>
                <a:cs typeface="Aptos"/>
              </a:rPr>
              <a:t>A private programme for structured execution, chart reading and disciplined review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F9A098-A3B4-4E72-94A1-8F5AF3954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05400"/>
            <a:ext cx="8763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2AD6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549B70-6A41-4527-8CDA-17C7D6DF6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530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D2AD63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D2AD63"/>
                </a:solidFill>
                <a:latin typeface="Aptos"/>
                <a:ea typeface="Aptos"/>
                <a:cs typeface="Aptos"/>
              </a:rPr>
              <a:t>PUBLIC COURSE PREVIEW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DBEA81-3BD9-4DE2-8DA5-4E79672DC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579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 i="1">
                <a:solidFill>
                  <a:srgbClr val="F5F1E8"/>
                </a:solidFill>
                <a:latin typeface="Aptos"/>
                <a:ea typeface="Aptos"/>
                <a:cs typeface="Aptos"/>
              </a:defRPr>
            </a:pPr>
            <a:r>
              <a:rPr sz="1350" b="0" i="1">
                <a:solidFill>
                  <a:srgbClr val="F5F1E8"/>
                </a:solidFill>
                <a:latin typeface="Aptos"/>
                <a:ea typeface="Aptos"/>
                <a:cs typeface="Aptos"/>
              </a:rPr>
              <a:t>Let trading be the vibe.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A7ABF9C-3D85-417C-A6B2-75BCF16BE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82300" y="6400800"/>
            <a:ext cx="800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827C72"/>
                </a:solidFill>
                <a:latin typeface="Aptos"/>
                <a:ea typeface="Aptos"/>
                <a:cs typeface="Aptos"/>
              </a:defRPr>
            </a:pPr>
            <a:r>
              <a:rPr sz="750" b="0" i="0">
                <a:solidFill>
                  <a:srgbClr val="827C72"/>
                </a:solidFill>
                <a:latin typeface="Aptos"/>
                <a:ea typeface="Aptos"/>
                <a:cs typeface="Aptos"/>
              </a:rPr>
              <a:t>01/06</a:t>
            </a:r>
          </a:p>
        </p:txBody>
      </p:sp>
    </p:spTree>
    <p:extLst>
      <p:ext uri="{BB962C8B-B14F-4D97-AF65-F5344CB8AC3E}">
        <p14:creationId xmlns:p14="http://schemas.microsoft.com/office/powerpoint/2010/main" val="95596593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8080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16FE66-0089-41EF-829D-F859F0F88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2AD63"/>
                </a:solidFill>
                <a:latin typeface="Aptos"/>
                <a:ea typeface="Aptos"/>
                <a:cs typeface="Aptos"/>
              </a:defRPr>
            </a:pPr>
            <a:r>
              <a:rPr sz="975" b="1" i="0">
                <a:solidFill>
                  <a:srgbClr val="D2AD63"/>
                </a:solidFill>
                <a:latin typeface="Aptos"/>
                <a:ea typeface="Aptos"/>
                <a:cs typeface="Aptos"/>
              </a:rPr>
              <a:t>01 · PROGRAMME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D30EAA-BB80-4D67-BD0C-2F1A4A326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38200"/>
            <a:ext cx="10287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 i="0">
                <a:solidFill>
                  <a:srgbClr val="F5F1E8"/>
                </a:solidFill>
                <a:latin typeface="Aptos"/>
                <a:ea typeface="Aptos"/>
                <a:cs typeface="Aptos"/>
              </a:defRPr>
            </a:pPr>
            <a:r>
              <a:rPr sz="3300" b="1" i="0">
                <a:solidFill>
                  <a:srgbClr val="F5F1E8"/>
                </a:solidFill>
                <a:latin typeface="Aptos"/>
                <a:ea typeface="Aptos"/>
                <a:cs typeface="Aptos"/>
              </a:rPr>
              <a:t>A structured trading process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ABCE185-2B9B-41C0-8698-28EEEA744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43075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2AD63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5C769C-5B12-4A3D-9FEC-A88EC9157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3329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31758A-DEF1-4AFA-B3DF-09AB1AAD7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962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827C72"/>
                </a:solidFill>
                <a:latin typeface="Aptos"/>
                <a:ea typeface="Aptos"/>
                <a:cs typeface="Aptos"/>
              </a:defRPr>
            </a:pPr>
            <a:r>
              <a:rPr sz="750" b="0" i="0">
                <a:solidFill>
                  <a:srgbClr val="827C72"/>
                </a:solidFill>
                <a:latin typeface="Aptos"/>
                <a:ea typeface="Aptos"/>
                <a:cs typeface="Aptos"/>
              </a:rPr>
              <a:t>Educational content only. General information, not personal advice. CFDs are leveraged and carry a high risk of loss. Consider the relevant PDS and TMD and whether the product is appropriate for you. TradingVibe Pty Ltd · ACN 686 041 903 · AFSL 569224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8407E0-57FB-4A25-80F6-22780F617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6438900"/>
            <a:ext cx="1295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827C72"/>
                </a:solidFill>
                <a:latin typeface="Aptos"/>
                <a:ea typeface="Aptos"/>
                <a:cs typeface="Aptos"/>
              </a:defRPr>
            </a:pPr>
            <a:r>
              <a:rPr sz="750" b="0" i="0">
                <a:solidFill>
                  <a:srgbClr val="827C72"/>
                </a:solidFill>
                <a:latin typeface="Aptos"/>
                <a:ea typeface="Aptos"/>
                <a:cs typeface="Aptos"/>
              </a:rPr>
              <a:t>INTERMEDIATE TRADING BOOTCAMP   02/06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512E82-00C5-4028-A760-463DB524B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14550"/>
            <a:ext cx="5276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D2AD63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D2AD63"/>
                </a:solidFill>
                <a:latin typeface="Aptos"/>
                <a:ea typeface="Aptos"/>
                <a:cs typeface="Aptos"/>
              </a:rPr>
              <a:t>THE STARTING POINT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21FDBA-37C8-42C2-BCB9-50827DDBB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33650"/>
            <a:ext cx="52768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332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023E9C3-57F4-4393-A231-9EB149FDC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81300"/>
            <a:ext cx="520065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28600" indent="-114300">
              <a:spcAft>
                <a:spcPts val="1300"/>
              </a:spcAft>
              <a:buChar char="•"/>
              <a:defRPr sz="1650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B8B1A5"/>
                </a:solidFill>
                <a:latin typeface="Aptos"/>
                <a:ea typeface="Aptos"/>
                <a:cs typeface="Aptos"/>
              </a:rPr>
              <a:t>Basic familiarity with CFDs, forex or gold</a:t>
            </a:r>
          </a:p>
          <a:p xmlns:a="http://schemas.openxmlformats.org/drawingml/2006/main">
            <a:pPr marL="228600" indent="-114300">
              <a:spcAft>
                <a:spcPts val="1300"/>
              </a:spcAft>
              <a:buChar char="•"/>
              <a:defRPr sz="1650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B8B1A5"/>
                </a:solidFill>
                <a:latin typeface="Aptos"/>
                <a:ea typeface="Aptos"/>
                <a:cs typeface="Aptos"/>
              </a:rPr>
              <a:t>Some chart experience without a repeatable process</a:t>
            </a:r>
          </a:p>
          <a:p xmlns:a="http://schemas.openxmlformats.org/drawingml/2006/main">
            <a:pPr marL="228600" indent="-114300">
              <a:spcAft>
                <a:spcPts val="1300"/>
              </a:spcAft>
              <a:buChar char="•"/>
              <a:defRPr sz="1650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B8B1A5"/>
                </a:solidFill>
                <a:latin typeface="Aptos"/>
                <a:ea typeface="Aptos"/>
                <a:cs typeface="Aptos"/>
              </a:rPr>
              <a:t>Difficulty connecting risk, execution and review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144B3E-42EE-4374-97D4-07DD18F54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114550"/>
            <a:ext cx="5276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D2AD63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D2AD63"/>
                </a:solidFill>
                <a:latin typeface="Aptos"/>
                <a:ea typeface="Aptos"/>
                <a:cs typeface="Aptos"/>
              </a:rPr>
              <a:t>THE COURSE DEVELOPS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1A003A8-29BB-44E9-93BC-357BD8142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33650"/>
            <a:ext cx="52768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332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AFCAA1-E81B-4756-8AAC-5EABDE145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520065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28600" indent="-114300">
              <a:spcAft>
                <a:spcPts val="1300"/>
              </a:spcAft>
              <a:buChar char="•"/>
              <a:defRPr sz="1650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B8B1A5"/>
                </a:solidFill>
                <a:latin typeface="Aptos"/>
                <a:ea typeface="Aptos"/>
                <a:cs typeface="Aptos"/>
              </a:rPr>
              <a:t>A consistent platform and order workflow</a:t>
            </a:r>
          </a:p>
          <a:p xmlns:a="http://schemas.openxmlformats.org/drawingml/2006/main">
            <a:pPr marL="228600" indent="-114300">
              <a:spcAft>
                <a:spcPts val="1300"/>
              </a:spcAft>
              <a:buChar char="•"/>
              <a:defRPr sz="1650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B8B1A5"/>
                </a:solidFill>
                <a:latin typeface="Aptos"/>
                <a:ea typeface="Aptos"/>
                <a:cs typeface="Aptos"/>
              </a:rPr>
              <a:t>Position sizing from a predefined risk budget</a:t>
            </a:r>
          </a:p>
          <a:p xmlns:a="http://schemas.openxmlformats.org/drawingml/2006/main">
            <a:pPr marL="228600" indent="-114300">
              <a:spcAft>
                <a:spcPts val="1300"/>
              </a:spcAft>
              <a:buChar char="•"/>
              <a:defRPr sz="1650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B8B1A5"/>
                </a:solidFill>
                <a:latin typeface="Aptos"/>
                <a:ea typeface="Aptos"/>
                <a:cs typeface="Aptos"/>
              </a:rPr>
              <a:t>Chart reading across different market conditions</a:t>
            </a:r>
          </a:p>
          <a:p xmlns:a="http://schemas.openxmlformats.org/drawingml/2006/main">
            <a:pPr marL="228600" indent="-114300">
              <a:spcAft>
                <a:spcPts val="1300"/>
              </a:spcAft>
              <a:buChar char="•"/>
              <a:defRPr sz="1650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B8B1A5"/>
                </a:solidFill>
                <a:latin typeface="Aptos"/>
                <a:ea typeface="Aptos"/>
                <a:cs typeface="Aptos"/>
              </a:rPr>
              <a:t>A documented practice and review routine</a:t>
            </a:r>
          </a:p>
        </p:txBody>
      </p:sp>
    </p:spTree>
    <p:extLst>
      <p:ext uri="{BB962C8B-B14F-4D97-AF65-F5344CB8AC3E}">
        <p14:creationId xmlns:p14="http://schemas.microsoft.com/office/powerpoint/2010/main" val="29055508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8080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BCA4F08-A0CB-4B96-BAFD-A5B7AA712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2AD63"/>
                </a:solidFill>
                <a:latin typeface="Aptos"/>
                <a:ea typeface="Aptos"/>
                <a:cs typeface="Aptos"/>
              </a:defRPr>
            </a:pPr>
            <a:r>
              <a:rPr sz="975" b="1" i="0">
                <a:solidFill>
                  <a:srgbClr val="D2AD63"/>
                </a:solidFill>
                <a:latin typeface="Aptos"/>
                <a:ea typeface="Aptos"/>
                <a:cs typeface="Aptos"/>
              </a:rPr>
              <a:t>02 · COURSE MAP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7BA352-E9DE-42C7-B0DA-8F9E7A0CE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38200"/>
            <a:ext cx="10287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 i="0">
                <a:solidFill>
                  <a:srgbClr val="F5F1E8"/>
                </a:solidFill>
                <a:latin typeface="Aptos"/>
                <a:ea typeface="Aptos"/>
                <a:cs typeface="Aptos"/>
              </a:defRPr>
            </a:pPr>
            <a:r>
              <a:rPr sz="3300" b="1" i="0">
                <a:solidFill>
                  <a:srgbClr val="F5F1E8"/>
                </a:solidFill>
                <a:latin typeface="Aptos"/>
                <a:ea typeface="Aptos"/>
                <a:cs typeface="Aptos"/>
              </a:rPr>
              <a:t>Five connected learning modules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B93A8C-06E0-45B5-98CB-1B6273D3A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43075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2AD63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B0F306-18A7-472C-B2F6-C99CE8121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3329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32E948-6ADC-4F14-A651-CAF902261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962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827C72"/>
                </a:solidFill>
                <a:latin typeface="Aptos"/>
                <a:ea typeface="Aptos"/>
                <a:cs typeface="Aptos"/>
              </a:defRPr>
            </a:pPr>
            <a:r>
              <a:rPr sz="750" b="0" i="0">
                <a:solidFill>
                  <a:srgbClr val="827C72"/>
                </a:solidFill>
                <a:latin typeface="Aptos"/>
                <a:ea typeface="Aptos"/>
                <a:cs typeface="Aptos"/>
              </a:rPr>
              <a:t>Educational content only. General information, not personal advice. CFDs are leveraged and carry a high risk of loss. Consider the relevant PDS and TMD and whether the product is appropriate for you. TradingVibe Pty Ltd · ACN 686 041 903 · AFSL 569224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38DDF3-40C7-4294-8274-4C56BF85A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6438900"/>
            <a:ext cx="1295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827C72"/>
                </a:solidFill>
                <a:latin typeface="Aptos"/>
                <a:ea typeface="Aptos"/>
                <a:cs typeface="Aptos"/>
              </a:defRPr>
            </a:pPr>
            <a:r>
              <a:rPr sz="750" b="0" i="0">
                <a:solidFill>
                  <a:srgbClr val="827C72"/>
                </a:solidFill>
                <a:latin typeface="Aptos"/>
                <a:ea typeface="Aptos"/>
                <a:cs typeface="Aptos"/>
              </a:rPr>
              <a:t>INTERMEDIATE TRADING BOOTCAMP   03/06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3D46EC-27F7-445B-9501-98CB9FDC4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90750"/>
            <a:ext cx="100965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28600" indent="-114300">
              <a:spcAft>
                <a:spcPts val="1800"/>
              </a:spcAft>
              <a:buChar char="•"/>
              <a:defRPr sz="1875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875">
                <a:solidFill>
                  <a:srgbClr val="B8B1A5"/>
                </a:solidFill>
                <a:latin typeface="Aptos"/>
                <a:ea typeface="Aptos"/>
                <a:cs typeface="Aptos"/>
              </a:rPr>
              <a:t>Products, costs, leverage and account terminology</a:t>
            </a:r>
          </a:p>
          <a:p xmlns:a="http://schemas.openxmlformats.org/drawingml/2006/main">
            <a:pPr marL="228600" indent="-114300">
              <a:spcAft>
                <a:spcPts val="1800"/>
              </a:spcAft>
              <a:buChar char="•"/>
              <a:defRPr sz="1875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875">
                <a:solidFill>
                  <a:srgbClr val="B8B1A5"/>
                </a:solidFill>
                <a:latin typeface="Aptos"/>
                <a:ea typeface="Aptos"/>
                <a:cs typeface="Aptos"/>
              </a:rPr>
              <a:t>Platform orientation and order workflow</a:t>
            </a:r>
          </a:p>
          <a:p xmlns:a="http://schemas.openxmlformats.org/drawingml/2006/main">
            <a:pPr marL="228600" indent="-114300">
              <a:spcAft>
                <a:spcPts val="1800"/>
              </a:spcAft>
              <a:buChar char="•"/>
              <a:defRPr sz="1875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875">
                <a:solidFill>
                  <a:srgbClr val="B8B1A5"/>
                </a:solidFill>
                <a:latin typeface="Aptos"/>
                <a:ea typeface="Aptos"/>
                <a:cs typeface="Aptos"/>
              </a:rPr>
              <a:t>Margin, position sizing and account-level risk</a:t>
            </a:r>
          </a:p>
          <a:p xmlns:a="http://schemas.openxmlformats.org/drawingml/2006/main">
            <a:pPr marL="228600" indent="-114300">
              <a:spcAft>
                <a:spcPts val="1800"/>
              </a:spcAft>
              <a:buChar char="•"/>
              <a:defRPr sz="1875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875">
                <a:solidFill>
                  <a:srgbClr val="B8B1A5"/>
                </a:solidFill>
                <a:latin typeface="Aptos"/>
                <a:ea typeface="Aptos"/>
                <a:cs typeface="Aptos"/>
              </a:rPr>
              <a:t>Candlesticks, market conditions, key zones and timeframes</a:t>
            </a:r>
          </a:p>
          <a:p xmlns:a="http://schemas.openxmlformats.org/drawingml/2006/main">
            <a:pPr marL="228600" indent="-114300">
              <a:spcAft>
                <a:spcPts val="1800"/>
              </a:spcAft>
              <a:buChar char="•"/>
              <a:defRPr sz="1875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875">
                <a:solidFill>
                  <a:srgbClr val="B8B1A5"/>
                </a:solidFill>
                <a:latin typeface="Aptos"/>
                <a:ea typeface="Aptos"/>
                <a:cs typeface="Aptos"/>
              </a:rPr>
              <a:t>Pre-session planning, execution records and review</a:t>
            </a:r>
          </a:p>
        </p:txBody>
      </p:sp>
    </p:spTree>
    <p:extLst>
      <p:ext uri="{BB962C8B-B14F-4D97-AF65-F5344CB8AC3E}">
        <p14:creationId xmlns:p14="http://schemas.microsoft.com/office/powerpoint/2010/main" val="115487740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8080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a4972b83ff48d0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C621AB-C810-473C-8952-CAF4856E0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286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0808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6DA6C9-FFC6-4024-92F0-39CB20A41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342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2AD63"/>
                </a:solidFill>
                <a:latin typeface="Aptos"/>
                <a:ea typeface="Aptos"/>
                <a:cs typeface="Aptos"/>
              </a:defRPr>
            </a:pPr>
            <a:r>
              <a:rPr sz="975" b="1" i="0">
                <a:solidFill>
                  <a:srgbClr val="D2AD63"/>
                </a:solidFill>
                <a:latin typeface="Aptos"/>
                <a:ea typeface="Aptos"/>
                <a:cs typeface="Aptos"/>
              </a:rPr>
              <a:t>03 · SAMPLE TOPIC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0746FA-9533-4DDB-AEC2-EE3B26BFD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38200"/>
            <a:ext cx="5334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 i="0">
                <a:solidFill>
                  <a:srgbClr val="F5F1E8"/>
                </a:solidFill>
                <a:latin typeface="Aptos"/>
                <a:ea typeface="Aptos"/>
                <a:cs typeface="Aptos"/>
              </a:defRPr>
            </a:pPr>
            <a:r>
              <a:rPr sz="2850" b="1" i="0">
                <a:solidFill>
                  <a:srgbClr val="F5F1E8"/>
                </a:solidFill>
                <a:latin typeface="Aptos"/>
                <a:ea typeface="Aptos"/>
                <a:cs typeface="Aptos"/>
              </a:rPr>
              <a:t>Platform order checks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8D819B-A725-4F42-8346-9A365CCD9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43100"/>
            <a:ext cx="4953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2AD6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96C814-D172-4F76-96E3-886A5888C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09800"/>
            <a:ext cx="495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D2AD63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D2AD63"/>
                </a:solidFill>
                <a:latin typeface="Aptos"/>
                <a:ea typeface="Aptos"/>
                <a:cs typeface="Aptos"/>
              </a:rPr>
              <a:t>BEFORE SUBMISSION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D468FD-0896-47F6-A3B6-2407BEF57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0"/>
            <a:ext cx="49530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28600" indent="-114300">
              <a:spcAft>
                <a:spcPts val="1000"/>
              </a:spcAft>
              <a:buChar char="•"/>
              <a:defRPr sz="1425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B8B1A5"/>
                </a:solidFill>
                <a:latin typeface="Aptos"/>
                <a:ea typeface="Aptos"/>
                <a:cs typeface="Aptos"/>
              </a:rPr>
              <a:t>Confirm the symbol and contract specification</a:t>
            </a:r>
          </a:p>
          <a:p xmlns:a="http://schemas.openxmlformats.org/drawingml/2006/main">
            <a:pPr marL="228600" indent="-114300">
              <a:spcAft>
                <a:spcPts val="1000"/>
              </a:spcAft>
              <a:buChar char="•"/>
              <a:defRPr sz="1425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B8B1A5"/>
                </a:solidFill>
                <a:latin typeface="Aptos"/>
                <a:ea typeface="Aptos"/>
                <a:cs typeface="Aptos"/>
              </a:rPr>
              <a:t>Check the spread and current margin requirement</a:t>
            </a:r>
          </a:p>
          <a:p xmlns:a="http://schemas.openxmlformats.org/drawingml/2006/main">
            <a:pPr marL="228600" indent="-114300">
              <a:spcAft>
                <a:spcPts val="1000"/>
              </a:spcAft>
              <a:buChar char="•"/>
              <a:defRPr sz="1425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B8B1A5"/>
                </a:solidFill>
                <a:latin typeface="Aptos"/>
                <a:ea typeface="Aptos"/>
                <a:cs typeface="Aptos"/>
              </a:rPr>
              <a:t>Verify direction, order type and position size</a:t>
            </a:r>
          </a:p>
          <a:p xmlns:a="http://schemas.openxmlformats.org/drawingml/2006/main">
            <a:pPr marL="228600" indent="-114300">
              <a:spcAft>
                <a:spcPts val="1000"/>
              </a:spcAft>
              <a:buChar char="•"/>
              <a:defRPr sz="1425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B8B1A5"/>
                </a:solidFill>
                <a:latin typeface="Aptos"/>
                <a:ea typeface="Aptos"/>
                <a:cs typeface="Aptos"/>
              </a:rPr>
              <a:t>Review stop loss, take profit and expiry fields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69E97E-BD09-449A-B39C-78FE98123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332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BE8134-8491-49CA-A7B7-A4F99395F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962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827C72"/>
                </a:solidFill>
                <a:latin typeface="Aptos"/>
                <a:ea typeface="Aptos"/>
                <a:cs typeface="Aptos"/>
              </a:defRPr>
            </a:pPr>
            <a:r>
              <a:rPr sz="750" b="0" i="0">
                <a:solidFill>
                  <a:srgbClr val="827C72"/>
                </a:solidFill>
                <a:latin typeface="Aptos"/>
                <a:ea typeface="Aptos"/>
                <a:cs typeface="Aptos"/>
              </a:rPr>
              <a:t>Educational content only. General information, not personal advice. CFDs are leveraged and carry a high risk of loss. Consider the relevant PDS and TMD and whether the product is appropriate for you. TradingVibe Pty Ltd · ACN 686 041 903 · AFSL 569224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CA597DF-B908-469D-919C-7EF6D69EA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6438900"/>
            <a:ext cx="1295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827C72"/>
                </a:solidFill>
                <a:latin typeface="Aptos"/>
                <a:ea typeface="Aptos"/>
                <a:cs typeface="Aptos"/>
              </a:defRPr>
            </a:pPr>
            <a:r>
              <a:rPr sz="750" b="0" i="0">
                <a:solidFill>
                  <a:srgbClr val="827C72"/>
                </a:solidFill>
                <a:latin typeface="Aptos"/>
                <a:ea typeface="Aptos"/>
                <a:cs typeface="Aptos"/>
              </a:rPr>
              <a:t>INTERMEDIATE TRADING BOOTCAMP   04/06</a:t>
            </a:r>
          </a:p>
        </p:txBody>
      </p:sp>
    </p:spTree>
    <p:extLst>
      <p:ext uri="{BB962C8B-B14F-4D97-AF65-F5344CB8AC3E}">
        <p14:creationId xmlns:p14="http://schemas.microsoft.com/office/powerpoint/2010/main" val="204312102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8080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7ad143b46a46ed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7EDF82-6F47-49B6-B14E-5EB58923C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286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0808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15674F7-20CE-4CE1-AB91-B0722E0FF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342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2AD63"/>
                </a:solidFill>
                <a:latin typeface="Aptos"/>
                <a:ea typeface="Aptos"/>
                <a:cs typeface="Aptos"/>
              </a:defRPr>
            </a:pPr>
            <a:r>
              <a:rPr sz="975" b="1" i="0">
                <a:solidFill>
                  <a:srgbClr val="D2AD63"/>
                </a:solidFill>
                <a:latin typeface="Aptos"/>
                <a:ea typeface="Aptos"/>
                <a:cs typeface="Aptos"/>
              </a:rPr>
              <a:t>04 · SAMPLE TOPIC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EAD72D-2566-4B2D-9D96-A525BEBB5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38200"/>
            <a:ext cx="5334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 i="0">
                <a:solidFill>
                  <a:srgbClr val="F5F1E8"/>
                </a:solidFill>
                <a:latin typeface="Aptos"/>
                <a:ea typeface="Aptos"/>
                <a:cs typeface="Aptos"/>
              </a:defRPr>
            </a:pPr>
            <a:r>
              <a:rPr sz="2850" b="1" i="0">
                <a:solidFill>
                  <a:srgbClr val="F5F1E8"/>
                </a:solidFill>
                <a:latin typeface="Aptos"/>
                <a:ea typeface="Aptos"/>
                <a:cs typeface="Aptos"/>
              </a:rPr>
              <a:t>Candlestick anatomy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0B742D-0BC6-45C6-B6D2-0B751F2DD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43100"/>
            <a:ext cx="4953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2AD6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EDC8F3-891E-48AC-BCDC-5A9DB36FE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09800"/>
            <a:ext cx="495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D2AD63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D2AD63"/>
                </a:solidFill>
                <a:latin typeface="Aptos"/>
                <a:ea typeface="Aptos"/>
                <a:cs typeface="Aptos"/>
              </a:rPr>
              <a:t>READ THE WHOLE PERIOD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8B0565-58AC-4618-A69E-582445FC1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0"/>
            <a:ext cx="49530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28600" indent="-114300">
              <a:spcAft>
                <a:spcPts val="1000"/>
              </a:spcAft>
              <a:buChar char="•"/>
              <a:defRPr sz="1425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B8B1A5"/>
                </a:solidFill>
                <a:latin typeface="Aptos"/>
                <a:ea typeface="Aptos"/>
                <a:cs typeface="Aptos"/>
              </a:rPr>
              <a:t>The body shows the open and close</a:t>
            </a:r>
          </a:p>
          <a:p xmlns:a="http://schemas.openxmlformats.org/drawingml/2006/main">
            <a:pPr marL="228600" indent="-114300">
              <a:spcAft>
                <a:spcPts val="1000"/>
              </a:spcAft>
              <a:buChar char="•"/>
              <a:defRPr sz="1425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B8B1A5"/>
                </a:solidFill>
                <a:latin typeface="Aptos"/>
                <a:ea typeface="Aptos"/>
                <a:cs typeface="Aptos"/>
              </a:rPr>
              <a:t>The wicks show the period high and low</a:t>
            </a:r>
          </a:p>
          <a:p xmlns:a="http://schemas.openxmlformats.org/drawingml/2006/main">
            <a:pPr marL="228600" indent="-114300">
              <a:spcAft>
                <a:spcPts val="1000"/>
              </a:spcAft>
              <a:buChar char="•"/>
              <a:defRPr sz="1425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B8B1A5"/>
                </a:solidFill>
                <a:latin typeface="Aptos"/>
                <a:ea typeface="Aptos"/>
                <a:cs typeface="Aptos"/>
              </a:rPr>
              <a:t>Candle size changes with volatility</a:t>
            </a:r>
          </a:p>
          <a:p xmlns:a="http://schemas.openxmlformats.org/drawingml/2006/main">
            <a:pPr marL="228600" indent="-114300">
              <a:spcAft>
                <a:spcPts val="1000"/>
              </a:spcAft>
              <a:buChar char="•"/>
              <a:defRPr sz="1425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425">
                <a:solidFill>
                  <a:srgbClr val="B8B1A5"/>
                </a:solidFill>
                <a:latin typeface="Aptos"/>
                <a:ea typeface="Aptos"/>
                <a:cs typeface="Aptos"/>
              </a:rPr>
              <a:t>Location and timeframe determine context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47A7B2-1DB3-4AC3-8DA8-A69131340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332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D2C9BB-407C-438F-8A2F-017735013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962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827C72"/>
                </a:solidFill>
                <a:latin typeface="Aptos"/>
                <a:ea typeface="Aptos"/>
                <a:cs typeface="Aptos"/>
              </a:defRPr>
            </a:pPr>
            <a:r>
              <a:rPr sz="750" b="0" i="0">
                <a:solidFill>
                  <a:srgbClr val="827C72"/>
                </a:solidFill>
                <a:latin typeface="Aptos"/>
                <a:ea typeface="Aptos"/>
                <a:cs typeface="Aptos"/>
              </a:rPr>
              <a:t>Educational content only. General information, not personal advice. CFDs are leveraged and carry a high risk of loss. Consider the relevant PDS and TMD and whether the product is appropriate for you. TradingVibe Pty Ltd · ACN 686 041 903 · AFSL 569224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F73B02-FF6A-4564-A308-94EA4F1F5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6438900"/>
            <a:ext cx="1295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827C72"/>
                </a:solidFill>
                <a:latin typeface="Aptos"/>
                <a:ea typeface="Aptos"/>
                <a:cs typeface="Aptos"/>
              </a:defRPr>
            </a:pPr>
            <a:r>
              <a:rPr sz="750" b="0" i="0">
                <a:solidFill>
                  <a:srgbClr val="827C72"/>
                </a:solidFill>
                <a:latin typeface="Aptos"/>
                <a:ea typeface="Aptos"/>
                <a:cs typeface="Aptos"/>
              </a:rPr>
              <a:t>INTERMEDIATE TRADING BOOTCAMP   05/06</a:t>
            </a:r>
          </a:p>
        </p:txBody>
      </p:sp>
    </p:spTree>
    <p:extLst>
      <p:ext uri="{BB962C8B-B14F-4D97-AF65-F5344CB8AC3E}">
        <p14:creationId xmlns:p14="http://schemas.microsoft.com/office/powerpoint/2010/main" val="32765365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8080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77B9A60-4E06-4718-9AA7-4DF6750EB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F5F1E8"/>
                </a:solidFill>
                <a:latin typeface="Aptos"/>
                <a:ea typeface="Aptos"/>
                <a:cs typeface="Aptos"/>
              </a:defRPr>
            </a:pPr>
            <a:r>
              <a:rPr sz="1800" b="1" i="0">
                <a:solidFill>
                  <a:srgbClr val="F5F1E8"/>
                </a:solidFill>
                <a:latin typeface="Aptos"/>
                <a:ea typeface="Aptos"/>
                <a:cs typeface="Aptos"/>
              </a:rPr>
              <a:t>tradingvibe.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740971-CED5-47E6-84F0-E4223825C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859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2AD63"/>
                </a:solidFill>
                <a:latin typeface="Aptos"/>
                <a:ea typeface="Aptos"/>
                <a:cs typeface="Aptos"/>
              </a:defRPr>
            </a:pPr>
            <a:r>
              <a:rPr sz="975" b="1" i="0">
                <a:solidFill>
                  <a:srgbClr val="D2AD63"/>
                </a:solidFill>
                <a:latin typeface="Aptos"/>
                <a:ea typeface="Aptos"/>
                <a:cs typeface="Aptos"/>
              </a:rPr>
              <a:t>PRIVATE COURSE ACCESS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9FE98C-545D-491D-B1D1-522DEB4F4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24050"/>
            <a:ext cx="9906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050" b="1" i="0">
                <a:solidFill>
                  <a:srgbClr val="F5F1E8"/>
                </a:solidFill>
                <a:latin typeface="Aptos"/>
                <a:ea typeface="Aptos"/>
                <a:cs typeface="Aptos"/>
              </a:defRPr>
            </a:pPr>
            <a:r>
              <a:rPr sz="4050" b="1" i="0">
                <a:solidFill>
                  <a:srgbClr val="F5F1E8"/>
                </a:solidFill>
                <a:latin typeface="Aptos"/>
                <a:ea typeface="Aptos"/>
                <a:cs typeface="Aptos"/>
              </a:rPr>
              <a:t>Build a repeatable trading process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9FA003-2A2C-4774-BA55-362606ED4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57550"/>
            <a:ext cx="8763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B8B1A5"/>
                </a:solidFill>
                <a:latin typeface="Aptos"/>
                <a:ea typeface="Aptos"/>
                <a:cs typeface="Aptos"/>
              </a:defRPr>
            </a:pPr>
            <a:r>
              <a:rPr sz="1725" b="0" i="0">
                <a:solidFill>
                  <a:srgbClr val="B8B1A5"/>
                </a:solidFill>
                <a:latin typeface="Aptos"/>
                <a:ea typeface="Aptos"/>
                <a:cs typeface="Aptos"/>
              </a:rPr>
              <a:t>The full programme includes guided exercises, practical templates, worked examples and review standards. Contact TradingVibe to discuss course access.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0BF7E8-4D56-4528-A39E-DEACB3715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577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2AD6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E3A92F-58D7-48DC-A0DE-4559AB581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0"/>
            <a:ext cx="1714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2AD63"/>
                </a:solidFill>
                <a:latin typeface="Aptos"/>
                <a:ea typeface="Aptos"/>
                <a:cs typeface="Aptos"/>
              </a:defRPr>
            </a:pPr>
            <a:r>
              <a:rPr sz="975" b="1" i="0">
                <a:solidFill>
                  <a:srgbClr val="D2AD63"/>
                </a:solidFill>
                <a:latin typeface="Aptos"/>
                <a:ea typeface="Aptos"/>
                <a:cs typeface="Aptos"/>
              </a:rPr>
              <a:t>EMAIL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F76491-A857-451B-80CC-055F9629B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05400"/>
            <a:ext cx="7810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1" i="0">
                <a:solidFill>
                  <a:srgbClr val="F5F1E8"/>
                </a:solidFill>
                <a:latin typeface="Aptos"/>
                <a:ea typeface="Aptos"/>
                <a:cs typeface="Aptos"/>
              </a:defRPr>
            </a:pPr>
            <a:r>
              <a:rPr sz="2400" b="1" i="0">
                <a:solidFill>
                  <a:srgbClr val="F5F1E8"/>
                </a:solidFill>
                <a:latin typeface="Aptos"/>
                <a:ea typeface="Aptos"/>
                <a:cs typeface="Aptos"/>
              </a:rPr>
              <a:t>contact@tradingvibe.com.au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2938668-B06B-4B21-9877-28EF34D7F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15000"/>
            <a:ext cx="857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D2AD63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D2AD63"/>
                </a:solidFill>
                <a:latin typeface="Aptos"/>
                <a:ea typeface="Aptos"/>
                <a:cs typeface="Aptos"/>
              </a:rPr>
              <a:t>EMAIL SUBJECT · INTERMEDIATE COURSE ENQUIRY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A24772-ED99-4325-A177-B5D2E40F8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A3329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AADB68-1D87-4EC4-BC6A-01E2C2732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962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827C72"/>
                </a:solidFill>
                <a:latin typeface="Aptos"/>
                <a:ea typeface="Aptos"/>
                <a:cs typeface="Aptos"/>
              </a:defRPr>
            </a:pPr>
            <a:r>
              <a:rPr sz="750" b="0" i="0">
                <a:solidFill>
                  <a:srgbClr val="827C72"/>
                </a:solidFill>
                <a:latin typeface="Aptos"/>
                <a:ea typeface="Aptos"/>
                <a:cs typeface="Aptos"/>
              </a:rPr>
              <a:t>Educational content only. General information, not personal advice. CFDs are leveraged and carry a high risk of loss. Consider the relevant PDS and TMD and whether the product is appropriate for you. TradingVibe Pty Ltd · ACN 686 041 903 · AFSL 569224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D4D9A14-E586-4C28-8910-DED92AF6C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6438900"/>
            <a:ext cx="1295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827C72"/>
                </a:solidFill>
                <a:latin typeface="Aptos"/>
                <a:ea typeface="Aptos"/>
                <a:cs typeface="Aptos"/>
              </a:defRPr>
            </a:pPr>
            <a:r>
              <a:rPr sz="750" b="0" i="0">
                <a:solidFill>
                  <a:srgbClr val="827C72"/>
                </a:solidFill>
                <a:latin typeface="Aptos"/>
                <a:ea typeface="Aptos"/>
                <a:cs typeface="Aptos"/>
              </a:rPr>
              <a:t>INTERMEDIATE TRADING BOOTCAMP   06/06</a:t>
            </a:r>
          </a:p>
        </p:txBody>
      </p:sp>
    </p:spTree>
    <p:extLst>
      <p:ext uri="{BB962C8B-B14F-4D97-AF65-F5344CB8AC3E}">
        <p14:creationId xmlns:p14="http://schemas.microsoft.com/office/powerpoint/2010/main" val="194829445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2026-09-14T03:50:26.1300000Z</dcterms:created>
  <dcterms:modified xsi:type="dcterms:W3CDTF">2026-09-14T03:50:26.1300000Z</dcterms:modified>
</coreProperties>
</file>