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dcb49541a7b4316" /><Relationship Type="http://schemas.openxmlformats.org/officeDocument/2006/relationships/extended-properties" Target="/docProps/app.xml" Id="R707c8b6d420441cb" /><Relationship Type="http://schemas.openxmlformats.org/officeDocument/2006/relationships/officeDocument" Target="/ppt/presentation.xml" Id="R0a675d281efe40b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7d4024dcda7417e"/>
  </p:sldMasterIdLst>
  <p:notesMasterIdLst>
    <p:notesMasterId xmlns:r="http://schemas.openxmlformats.org/officeDocument/2006/relationships" r:id="Rc99244bca9a94cd0"/>
  </p:notesMasterIdLst>
  <p:sldIdLst>
    <p:sldId xmlns:r="http://schemas.openxmlformats.org/officeDocument/2006/relationships" id="256" r:id="R2f30a3e9e24a4918"/>
    <p:sldId xmlns:r="http://schemas.openxmlformats.org/officeDocument/2006/relationships" id="257" r:id="R70a5b9e5f1fa4797"/>
    <p:sldId xmlns:r="http://schemas.openxmlformats.org/officeDocument/2006/relationships" id="258" r:id="R45ef0652b8cb4058"/>
    <p:sldId xmlns:r="http://schemas.openxmlformats.org/officeDocument/2006/relationships" id="259" r:id="Rbb2626092c7e4f3d"/>
    <p:sldId xmlns:r="http://schemas.openxmlformats.org/officeDocument/2006/relationships" id="260" r:id="R8c01d21f7aaa4d91"/>
    <p:sldId xmlns:r="http://schemas.openxmlformats.org/officeDocument/2006/relationships" id="261" r:id="R0190f32fec084895"/>
    <p:sldId xmlns:r="http://schemas.openxmlformats.org/officeDocument/2006/relationships" id="262" r:id="R4e276714cd33409a"/>
    <p:sldId xmlns:r="http://schemas.openxmlformats.org/officeDocument/2006/relationships" id="263" r:id="Rb6f5e4e3ec074f53"/>
    <p:sldId xmlns:r="http://schemas.openxmlformats.org/officeDocument/2006/relationships" id="264" r:id="R05c5a062476849c5"/>
    <p:sldId xmlns:r="http://schemas.openxmlformats.org/officeDocument/2006/relationships" id="265" r:id="R09645048d3264b90"/>
    <p:sldId xmlns:r="http://schemas.openxmlformats.org/officeDocument/2006/relationships" id="266" r:id="Rc7c5bceba75c4d81"/>
    <p:sldId xmlns:r="http://schemas.openxmlformats.org/officeDocument/2006/relationships" id="267" r:id="Rfdff68411258410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267cef8f4944343" /><Relationship Type="http://schemas.openxmlformats.org/officeDocument/2006/relationships/slideMaster" Target="/ppt/slideMasters/slideMaster1.xml" Id="R87d4024dcda7417e" /><Relationship Type="http://schemas.openxmlformats.org/officeDocument/2006/relationships/notesMaster" Target="/ppt/notesMasters/notesMaster1.xml" Id="Rc99244bca9a94cd0" /><Relationship Type="http://schemas.openxmlformats.org/officeDocument/2006/relationships/presProps" Target="/ppt/presProps.xml" Id="Rc018f3a8422544f8" /><Relationship Type="http://schemas.openxmlformats.org/officeDocument/2006/relationships/tableStyles" Target="/ppt/tableStyles.xml" Id="R2aa8c63374804282" /><Relationship Type="http://schemas.openxmlformats.org/officeDocument/2006/relationships/slide" Target="/ppt/slides/slide1.xml" Id="R2f30a3e9e24a4918" /><Relationship Type="http://schemas.openxmlformats.org/officeDocument/2006/relationships/slide" Target="/ppt/slides/slide2.xml" Id="R70a5b9e5f1fa4797" /><Relationship Type="http://schemas.openxmlformats.org/officeDocument/2006/relationships/slide" Target="/ppt/slides/slide3.xml" Id="R45ef0652b8cb4058" /><Relationship Type="http://schemas.openxmlformats.org/officeDocument/2006/relationships/slide" Target="/ppt/slides/slide4.xml" Id="Rbb2626092c7e4f3d" /><Relationship Type="http://schemas.openxmlformats.org/officeDocument/2006/relationships/slide" Target="/ppt/slides/slide5.xml" Id="R8c01d21f7aaa4d91" /><Relationship Type="http://schemas.openxmlformats.org/officeDocument/2006/relationships/slide" Target="/ppt/slides/slide6.xml" Id="R0190f32fec084895" /><Relationship Type="http://schemas.openxmlformats.org/officeDocument/2006/relationships/slide" Target="/ppt/slides/slide7.xml" Id="R4e276714cd33409a" /><Relationship Type="http://schemas.openxmlformats.org/officeDocument/2006/relationships/slide" Target="/ppt/slides/slide8.xml" Id="Rb6f5e4e3ec074f53" /><Relationship Type="http://schemas.openxmlformats.org/officeDocument/2006/relationships/slide" Target="/ppt/slides/slide9.xml" Id="R05c5a062476849c5" /><Relationship Type="http://schemas.openxmlformats.org/officeDocument/2006/relationships/slide" Target="/ppt/slides/slide10.xml" Id="R09645048d3264b90" /><Relationship Type="http://schemas.openxmlformats.org/officeDocument/2006/relationships/slide" Target="/ppt/slides/slide11.xml" Id="Rc7c5bceba75c4d81" /><Relationship Type="http://schemas.openxmlformats.org/officeDocument/2006/relationships/slide" Target="/ppt/slides/slide12.xml" Id="Rfdff68411258410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8ae7ceaf760410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5f93a9a7124476" /><Relationship Type="http://schemas.openxmlformats.org/officeDocument/2006/relationships/notesMaster" Target="/ppt/notesMasters/notesMaster1.xml" Id="Re099bb8fd62b409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9d13819cc234c5d" /><Relationship Type="http://schemas.openxmlformats.org/officeDocument/2006/relationships/notesMaster" Target="/ppt/notesMasters/notesMaster1.xml" Id="R200ded7486ce4f8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bbf4d6adc3f4120" /><Relationship Type="http://schemas.openxmlformats.org/officeDocument/2006/relationships/notesMaster" Target="/ppt/notesMasters/notesMaster1.xml" Id="R2eb4ffa91b0f4a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2e476a983c644cc" /><Relationship Type="http://schemas.openxmlformats.org/officeDocument/2006/relationships/notesMaster" Target="/ppt/notesMasters/notesMaster1.xml" Id="R3cd6d9f9c488409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d0829bf5914e61" /><Relationship Type="http://schemas.openxmlformats.org/officeDocument/2006/relationships/notesMaster" Target="/ppt/notesMasters/notesMaster1.xml" Id="Rbe9d78a77c1e4fc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231fd6d466a49cb" /><Relationship Type="http://schemas.openxmlformats.org/officeDocument/2006/relationships/notesMaster" Target="/ppt/notesMasters/notesMaster1.xml" Id="R84ccd50b9a714df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67be14965c443fe" /><Relationship Type="http://schemas.openxmlformats.org/officeDocument/2006/relationships/notesMaster" Target="/ppt/notesMasters/notesMaster1.xml" Id="R23e2181fab1b48d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cd482ef74bd45ee" /><Relationship Type="http://schemas.openxmlformats.org/officeDocument/2006/relationships/notesMaster" Target="/ppt/notesMasters/notesMaster1.xml" Id="Rcc2ac2aef84a42e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b0e2ab5f8014bb5" /><Relationship Type="http://schemas.openxmlformats.org/officeDocument/2006/relationships/notesMaster" Target="/ppt/notesMasters/notesMaster1.xml" Id="R87a9804015c54bc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adcd2fa282f4566" /><Relationship Type="http://schemas.openxmlformats.org/officeDocument/2006/relationships/notesMaster" Target="/ppt/notesMasters/notesMaster1.xml" Id="R373bf2e0e34d402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7296b2157a54a01" /><Relationship Type="http://schemas.openxmlformats.org/officeDocument/2006/relationships/notesMaster" Target="/ppt/notesMasters/notesMaster1.xml" Id="R7dd440ee7c90440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21be74b1aa140de" /><Relationship Type="http://schemas.openxmlformats.org/officeDocument/2006/relationships/notesMaster" Target="/ppt/notesMasters/notesMaster1.xml" Id="R948b846b74a84f1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Zero-Basis Public Course source deck, translated, restructured and updated for public education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Zero-Basis Public Course source deck, translated, restructured and updated for public education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Zero-Basis Public Course source deck, translated, restructured and updated for public education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Zero-Basis Public Course source deck, translated, restructured and updated for public education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Zero-Basis Public Course source deck, translated, restructured and updated for public education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Zero-Basis Public Course source deck, translated, restructured and updated for public education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Zero-Basis Public Course source deck, translated, restructured and updated for public education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Zero-Basis Public Course source deck, translated, restructured and updated for public education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Zero-Basis Public Course source deck, translated, restructured and updated for public education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Zero-Basis Public Course source deck, translated, restructured and updated for public education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Zero-Basis Public Course source deck, translated, restructured and updated for public education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Zero-Basis Public Course source deck, translated, restructured and updated for public education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09e80aed1946a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4e8af606fa94788" /><Relationship Type="http://schemas.openxmlformats.org/officeDocument/2006/relationships/slideLayout" Target="/ppt/slideLayouts/slideLayout1.xml" Id="R6eaf74b74f574f0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eaf74b74f574f0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b2fb391a134e1b" /><Relationship Type="http://schemas.openxmlformats.org/officeDocument/2006/relationships/image" Target="/ppt/media/image.png" Id="R4999920dcc3b45b4" /><Relationship Type="http://schemas.openxmlformats.org/officeDocument/2006/relationships/notesSlide" Target="/ppt/notesSlides/notesSlide1.xml" Id="R87dcbf447eab447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0914d5b9f84468" /><Relationship Type="http://schemas.openxmlformats.org/officeDocument/2006/relationships/notesSlide" Target="/ppt/notesSlides/notesSlide2.xml" Id="R701c8831340345b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d829ff283a44a1" /><Relationship Type="http://schemas.openxmlformats.org/officeDocument/2006/relationships/notesSlide" Target="/ppt/notesSlides/notesSlide3.xml" Id="Rec34e9bec8c54e7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196fb3b440460d" /><Relationship Type="http://schemas.openxmlformats.org/officeDocument/2006/relationships/image" Target="/ppt/media/image2.png" Id="Rd0920a659fbc411d" /><Relationship Type="http://schemas.openxmlformats.org/officeDocument/2006/relationships/notesSlide" Target="/ppt/notesSlides/notesSlide4.xml" Id="R0ba551df3610429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002fbde0c04d60" /><Relationship Type="http://schemas.openxmlformats.org/officeDocument/2006/relationships/notesSlide" Target="/ppt/notesSlides/notesSlide5.xml" Id="R1f2b2e8cf2b7486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c20a80d0be49fd" /><Relationship Type="http://schemas.openxmlformats.org/officeDocument/2006/relationships/notesSlide" Target="/ppt/notesSlides/notesSlide6.xml" Id="Re1aa9dd0cca743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0b1608a4a54480" /><Relationship Type="http://schemas.openxmlformats.org/officeDocument/2006/relationships/notesSlide" Target="/ppt/notesSlides/notesSlide7.xml" Id="R32fd40d6fc6f4a1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5f2aa6b3794d54" /><Relationship Type="http://schemas.openxmlformats.org/officeDocument/2006/relationships/notesSlide" Target="/ppt/notesSlides/notesSlide8.xml" Id="R96a0a2bcbaac46d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ad2aebf940441d" /><Relationship Type="http://schemas.openxmlformats.org/officeDocument/2006/relationships/image" Target="/ppt/media/image3.png" Id="Rf0b473f46a234b72" /><Relationship Type="http://schemas.openxmlformats.org/officeDocument/2006/relationships/notesSlide" Target="/ppt/notesSlides/notesSlide9.xml" Id="R9a6099b27f24425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aaf3db7b24403b" /><Relationship Type="http://schemas.openxmlformats.org/officeDocument/2006/relationships/notesSlide" Target="/ppt/notesSlides/notesSlide10.xml" Id="R6ec6a6f005b74a9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b56e1b38b24194" /><Relationship Type="http://schemas.openxmlformats.org/officeDocument/2006/relationships/notesSlide" Target="/ppt/notesSlides/notesSlide11.xml" Id="Rced6e7f399ed42c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80a2352a29451d" /><Relationship Type="http://schemas.openxmlformats.org/officeDocument/2006/relationships/notesSlide" Target="/ppt/notesSlides/notesSlide12.xml" Id="R18302f0c7c17487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99920dcc3b45b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A373CC-3C85-4B98-BA0C-FC6BEFA8C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858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80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3F58BF-EB69-449B-94C9-0B5E6F651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tradingvibe.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EFB6BD-E3A4-4B96-8E29-00C1E286B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CFD &amp; FOREX ESSENTIALS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F8D7DD-ABC5-4E02-BE0A-06169AAFB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6000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435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CFD &amp; Forex</a:t>
            </a:r>
          </a:p>
          <a:p xmlns:a="http://schemas.openxmlformats.org/drawingml/2006/main">
            <a:pPr algn="l">
              <a:defRPr sz="435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435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Essentials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D0D0D6-D0B0-47BC-9483-298FB55E5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429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B8B1A5"/>
                </a:solidFill>
                <a:latin typeface="Aptos"/>
                <a:ea typeface="Aptos"/>
                <a:cs typeface="Aptos"/>
              </a:rPr>
              <a:t>A concise introduction to products, costs, leverage and risk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085CFD-66DE-4B7D-A7C2-2DCBC5913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05400"/>
            <a:ext cx="8763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1AA294-DECD-48F4-AC57-8B7DBE905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530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FREE PUBLIC COURSE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918234-EB60-4F6E-94C7-9A16EC4E3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579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350" b="0" i="1">
                <a:solidFill>
                  <a:srgbClr val="F5F1E8"/>
                </a:solidFill>
                <a:latin typeface="Aptos"/>
                <a:ea typeface="Aptos"/>
                <a:cs typeface="Aptos"/>
              </a:rPr>
              <a:t>Let trading be the vibe.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AF04DF-E578-4014-B96A-9B2F25D94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400800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01/12</a:t>
            </a:r>
          </a:p>
        </p:txBody>
      </p:sp>
    </p:spTree>
    <p:extLst>
      <p:ext uri="{BB962C8B-B14F-4D97-AF65-F5344CB8AC3E}">
        <p14:creationId xmlns:p14="http://schemas.microsoft.com/office/powerpoint/2010/main" val="10213497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4DB04E-043F-4024-887D-670EAC4F6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01 · FOUNDATION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202BB3-026D-4760-B8FD-2FB2C52A3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What a CFD represents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71444B-8D32-4491-8049-8A7ACBA2F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430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3DFB97-6751-4F1A-9CFB-5183C8FFA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D40A47-8D49-4912-8D96-D5687F8F6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17DD57-E785-4898-9AC3-A16C4D820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CFD &amp; FOREX ESSENTIALS   02/12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C71825-F836-4592-AED5-A411B329F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9810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A CFD tracks the price movement of an underlying asset without transferring ownership of that asset.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21673A-FEAC-4B9C-B127-1BCAA90FB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95600"/>
            <a:ext cx="100965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500"/>
              </a:spcAft>
              <a:buChar char="•"/>
              <a:defRPr sz="17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B8B1A5"/>
                </a:solidFill>
                <a:latin typeface="Aptos"/>
                <a:ea typeface="Aptos"/>
                <a:cs typeface="Aptos"/>
              </a:rPr>
              <a:t>Profit or loss depends on the difference between the opening and closing price</a:t>
            </a:r>
          </a:p>
          <a:p xmlns:a="http://schemas.openxmlformats.org/drawingml/2006/main">
            <a:pPr marL="228600" indent="-114300">
              <a:spcAft>
                <a:spcPts val="1500"/>
              </a:spcAft>
              <a:buChar char="•"/>
              <a:defRPr sz="17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B8B1A5"/>
                </a:solidFill>
                <a:latin typeface="Aptos"/>
                <a:ea typeface="Aptos"/>
                <a:cs typeface="Aptos"/>
              </a:rPr>
              <a:t>The provider sets contract specifications, trading hours and margin requirements</a:t>
            </a:r>
          </a:p>
          <a:p xmlns:a="http://schemas.openxmlformats.org/drawingml/2006/main">
            <a:pPr marL="228600" indent="-114300">
              <a:spcAft>
                <a:spcPts val="1500"/>
              </a:spcAft>
              <a:buChar char="•"/>
              <a:defRPr sz="17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B8B1A5"/>
                </a:solidFill>
                <a:latin typeface="Aptos"/>
                <a:ea typeface="Aptos"/>
                <a:cs typeface="Aptos"/>
              </a:rPr>
              <a:t>Leverage reduces the initial margin required but increases exposure to price movements</a:t>
            </a:r>
          </a:p>
          <a:p xmlns:a="http://schemas.openxmlformats.org/drawingml/2006/main">
            <a:pPr marL="228600" indent="-114300">
              <a:spcAft>
                <a:spcPts val="1500"/>
              </a:spcAft>
              <a:buChar char="•"/>
              <a:defRPr sz="17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B8B1A5"/>
                </a:solidFill>
                <a:latin typeface="Aptos"/>
                <a:ea typeface="Aptos"/>
                <a:cs typeface="Aptos"/>
              </a:rPr>
              <a:t>Product terms vary, so the relevant PDS and TMD matter before any trade</a:t>
            </a:r>
          </a:p>
        </p:txBody>
      </p:sp>
    </p:spTree>
    <p:extLst>
      <p:ext uri="{BB962C8B-B14F-4D97-AF65-F5344CB8AC3E}">
        <p14:creationId xmlns:p14="http://schemas.microsoft.com/office/powerpoint/2010/main" val="12454770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A4ABAD-9B3A-47EB-A401-ED4023B4B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02 · MARKET LANGUAGE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40CF1B-9F90-486C-B490-CEF575C72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Forex quotes and price movement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B5DE90-B457-4DC1-81DC-3E051157F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430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868453-FB6F-4689-8740-3B483F049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A0E3CA-C91C-4EE7-AA51-A15DBB90A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74B7F1-13DD-40CB-BCB0-8C2820DF8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CFD &amp; FOREX ESSENTIALS   03/12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AD441F-E65B-4DA9-9050-75E55E73B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527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CURRENCY PAIRS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8F965E-F3C8-402E-AF3C-EAC8F1708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1EA303-0380-4060-A00D-F2ACF1368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52006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The base currency appears first and the quote currency second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A quote shows how much of the quote currency buys one unit of the base currency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A pip or point measures a defined price movement. Its monetary value depends on position size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82CAA9-B210-4ED6-9D91-BF7C122A4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114550"/>
            <a:ext cx="527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READING THE QUOTE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D0B3C7-CF5B-432F-806E-7758E90B9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33650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1F99A5-8DAC-43D2-9CAF-DF7A60006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52006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Bid is the price available to sell. Ask is the price available to buy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The difference between bid and ask is the spread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Contract size, decimal conventions and pip value can vary by instrument and provider</a:t>
            </a:r>
          </a:p>
        </p:txBody>
      </p:sp>
    </p:spTree>
    <p:extLst>
      <p:ext uri="{BB962C8B-B14F-4D97-AF65-F5344CB8AC3E}">
        <p14:creationId xmlns:p14="http://schemas.microsoft.com/office/powerpoint/2010/main" val="13744873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920a659fbc411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74C538-04FB-4EDF-9EDF-846A20EC8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80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65167D-8E11-4E9A-9C23-2BA3946A9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03 · GOLD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CD2863-58D9-4EB0-9C76-90FE0FEE0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5334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285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Gold market drivers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365A5E-45F5-46FE-90DE-8F2F47AF8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4310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1CA236-04E2-4770-AD1E-B0963B7F6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READ THE CONTEXT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1FC0AA-9763-4C27-9EC3-49AC5EF23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49530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Track the US dollar, rate expectations and real yields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Watch risk sentiment and major geopolitical events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Expect liquidity and volatility to change around data releases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Relationships change across market regimes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Historical correlations do not predict the next move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Stand aside when conditions are unclear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21F9F9-0595-4D5A-9091-9AF51BA12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C6A02A-E7F6-401B-A8B8-9CA5BECEA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4F15DD-82F5-4F1B-89E6-A626C5147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CFD &amp; FOREX ESSENTIALS   04/12</a:t>
            </a:r>
          </a:p>
        </p:txBody>
      </p:sp>
    </p:spTree>
    <p:extLst>
      <p:ext uri="{BB962C8B-B14F-4D97-AF65-F5344CB8AC3E}">
        <p14:creationId xmlns:p14="http://schemas.microsoft.com/office/powerpoint/2010/main" val="2490660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F092DE-CC45-4250-ABE4-E483FBF3A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04 · COSTS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727DEC-7980-4157-AFD6-5AFED1967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Trading costs affect every result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2986AC-7FB7-4E9E-9D43-28A79959E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430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58285E-51F2-4635-87A6-BE7BB7CD3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869FBD-1034-41BA-851B-7AD680C88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D2507F-D8C9-4908-A51D-2CADDD210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CFD &amp; FOREX ESSENTIALS   05/12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F9BE67-1E3D-423C-92DC-7BE177C29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527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VISIBLE COSTS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78E028-6625-43B8-95DE-B0ECC5693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11149A-F284-4ED1-AA3F-AA6D20699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52006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Spread between bid and ask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Commission where the account charges one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Overnight financing for positions held across rollover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Currency conversion or other account charges where applicable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7CA8E0-668A-4B31-96A9-EF2CE2CBC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114550"/>
            <a:ext cx="527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EXECUTION EFFECTS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A6DE1C-3613-4550-8509-7D564477C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33650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5B1E4F-4463-4B80-9804-4646FE91E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52006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Slippage can occur when the available price changes before execution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Spreads may widen during volatile or illiquid periods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A stop order manages execution intent but does not guarantee a specific fill price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Costs should form part of every pre-trade calculation</a:t>
            </a:r>
          </a:p>
        </p:txBody>
      </p:sp>
    </p:spTree>
    <p:extLst>
      <p:ext uri="{BB962C8B-B14F-4D97-AF65-F5344CB8AC3E}">
        <p14:creationId xmlns:p14="http://schemas.microsoft.com/office/powerpoint/2010/main" val="11005225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9A82B9-A7DE-44A9-BF8A-59D5CDB64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05 · LEVERAGE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2D8E4C-B5D2-4B03-A33D-D58CBE666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27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Margin and leverage change the scale of exposure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4F06F6-529B-4806-BA6A-2FD2FF4B4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430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E77D7C-1C61-4062-8F9D-462F205A3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B536FB-5C34-4C48-9AD2-BD134A821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B2E715-148E-42D3-815A-2FDB2F229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CFD &amp; FOREX ESSENTIALS   06/12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183CE8-108E-4902-9C83-B3DC1C8BD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527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ACCOUNT MECHANICS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BC4410-6E1C-4995-BBDA-E839C1694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EBFACA-2F34-42B9-B4FD-4F669EC78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52006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Balance records settled funds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Equity includes current unrealised profit or loss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Used margin supports open positions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Free margin remains available after margin requirements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310D04-64D9-454B-9CCE-04C14E600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114550"/>
            <a:ext cx="527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RISK IMPLICATIONS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36484D-5545-4B30-9215-084683F4B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33650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90B97A-807E-45E7-A446-F14FF944C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52006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A small price movement can create a material account change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Margin requirements and stop-out levels vary by provider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Several correlated positions can concentrate account risk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Losses can accelerate before a trader has time to respond</a:t>
            </a:r>
          </a:p>
        </p:txBody>
      </p:sp>
    </p:spTree>
    <p:extLst>
      <p:ext uri="{BB962C8B-B14F-4D97-AF65-F5344CB8AC3E}">
        <p14:creationId xmlns:p14="http://schemas.microsoft.com/office/powerpoint/2010/main" val="138780319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B72D01-C4C4-4585-9010-52326F3FA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06 · ORDERS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559A0D-DCFA-46AD-B410-D0F2732E6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Order types express different execution plans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B54E62-017E-4D1C-A873-B6864AE8E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430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0F0C2A-1A33-4E48-860F-022E3856B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F8912C-781E-4547-BCA7-6F3B84189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D6B485-DB62-4222-8846-2C95860F0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CFD &amp; FOREX ESSENTIALS   07/12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1AF3A4-918B-461C-9468-2AC72B798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527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MARKET ORDERS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82A66F-60F4-4135-A2AE-334D77C93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599A14-F325-4012-BD6F-ADAB75FB9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52006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Seek execution at the best price available at that moment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Final price can differ from the screen quote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Useful only when the plan already defines size, invalidation and exit conditions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297533-1852-4E32-A78F-04E63D921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114550"/>
            <a:ext cx="527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PENDING ORDERS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756864-94EE-4A8B-A69F-CAC776B57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33650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59EB8D-B35E-4E35-B8DE-EB470FB53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52006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Limit orders seek a specified price or better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Stop orders activate after price reaches a trigger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Orders may remain unfilled, partially filled or affected by gaps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Expiry and cancellation rules should be checked</a:t>
            </a:r>
          </a:p>
        </p:txBody>
      </p:sp>
    </p:spTree>
    <p:extLst>
      <p:ext uri="{BB962C8B-B14F-4D97-AF65-F5344CB8AC3E}">
        <p14:creationId xmlns:p14="http://schemas.microsoft.com/office/powerpoint/2010/main" val="3779706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F36092-3F63-4733-82EB-905D513E2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07 · POSITION SIZE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6E6E0D-787D-4D7B-B3DA-63DEDF423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Position size links the stop to the risk budget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31214B-1417-4DCC-BE49-856DDC3C3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430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037DA3-C322-46E9-8968-E57982158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B0B0A0-2C3D-42F8-BE3F-CC05198EC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B3F6EB-42E2-48A2-9A53-B182A3EA3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CFD &amp; FOREX ESSENTIALS   08/12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B7ECB5-273A-4370-B5B8-62FF98C29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10972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ILLUSTRATIVE TRAINING FORMULA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693656-2EA2-4A03-8B43-B0C1BA47E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857500"/>
            <a:ext cx="9906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Position size = risk amount ÷ (stop distance × value per point)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925F7E-8300-4E7C-84D9-373F2F759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4076700"/>
            <a:ext cx="6667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3B24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DFCDF9-328D-4BFE-BA32-883A86A01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400550"/>
            <a:ext cx="8763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 i="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B8B1A5"/>
                </a:solidFill>
                <a:latin typeface="Aptos"/>
                <a:ea typeface="Aptos"/>
                <a:cs typeface="Aptos"/>
              </a:rPr>
              <a:t>The inputs depend on the instrument and account currency. Treat any percentage used in class as an example, not a personal recommendation.</a:t>
            </a:r>
          </a:p>
        </p:txBody>
      </p:sp>
    </p:spTree>
    <p:extLst>
      <p:ext uri="{BB962C8B-B14F-4D97-AF65-F5344CB8AC3E}">
        <p14:creationId xmlns:p14="http://schemas.microsoft.com/office/powerpoint/2010/main" val="26840539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b473f46a234b7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05329C-27DF-461F-8A2F-11F452F2E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80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570C76-2C9B-4742-92E4-48FD7B1B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08 · CHART READING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4D9A05-6B3C-4764-8005-DBEDF56A0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5334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285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A basic chart review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EE4800-A05F-4890-AF39-CB0CD52D2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4310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3B59F4-AAFE-442A-828D-8C43D7690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FOUR OBSERVATIONS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4B46C3-63A4-435E-B809-067C52D7D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49530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Each candle records the open, high, low and close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Swing highs and lows describe direction or rotation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Prior swing zones provide location context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Pattern names matter less without market context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FF3188-7618-4C71-AA7C-DF83E4F6E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E8DE7F-36F5-4255-AF6F-61B1846BE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312F29-423A-4237-BE36-77E321A8F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CFD &amp; FOREX ESSENTIALS   09/12</a:t>
            </a:r>
          </a:p>
        </p:txBody>
      </p:sp>
    </p:spTree>
    <p:extLst>
      <p:ext uri="{BB962C8B-B14F-4D97-AF65-F5344CB8AC3E}">
        <p14:creationId xmlns:p14="http://schemas.microsoft.com/office/powerpoint/2010/main" val="14082197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F8EC97-449D-4741-BF6B-CFB275A5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09 · COMMON ERRORS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054E6D-0C25-416B-8F05-46EC770E7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Common beginner errors increase avoidable risk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932BB7-D8B0-49DB-A2F5-55D4DAA50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430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BA7D9E-C76E-4CD5-9292-005824079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12CFC2-E320-4B5B-869A-A90BF3E0A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E0AE5B-47B7-4606-95D4-0F75B8944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CFD &amp; FOREX ESSENTIALS   10/12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E82EAF-D6DA-42DD-BD53-A72CD1A84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527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BEFORE ENTRY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19D761-56FC-4454-A580-4B21734C7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AF7E8F-87D5-4779-8C14-9D56133BE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52006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Using excessive size relative to the account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Entering without a defined invalidation point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Chasing price after a large move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Trading without checking costs or scheduled events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E58E5E-6933-4206-A8B2-2DF9C665F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114550"/>
            <a:ext cx="527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AFTER ENTRY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7C1A32-14D5-47CE-9375-F9E15E1B0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33650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55C109-389A-47CD-836B-A9B5D4D0F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52006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Moving the exit only to avoid accepting a loss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Adding exposure because a position moved against the plan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Taking repeated trades without a valid setup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Skipping the journal and repeating the same process error</a:t>
            </a:r>
          </a:p>
        </p:txBody>
      </p:sp>
    </p:spTree>
    <p:extLst>
      <p:ext uri="{BB962C8B-B14F-4D97-AF65-F5344CB8AC3E}">
        <p14:creationId xmlns:p14="http://schemas.microsoft.com/office/powerpoint/2010/main" val="8849676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DE2D19-E9EA-49B0-8E1E-BA389AC6E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10 · CHECKLIST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337AE0-4A0D-447B-BDC9-2B0FEF673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A pre-trade decision sequence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84E097-CC70-4CDC-B057-F254464BB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430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949EAF-5E70-47F6-86A5-74C2643AC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2A1302-9E07-488F-9AEE-72C926BC1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82890F-EC6E-49AC-9BD4-E74E38A75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CFD &amp; FOREX ESSENTIALS   11/12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32316B-8770-4E94-9B04-6E28A24F3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E5E674-3B38-4833-92D7-2EBBCB97E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2543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1EEA28-8AF0-4527-B764-2DB43DF54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0350"/>
            <a:ext cx="2543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Product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BD5814-9C5D-4F80-A752-4358643F1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05200"/>
            <a:ext cx="254317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B8B1A5"/>
                </a:solidFill>
                <a:latin typeface="Aptos"/>
                <a:ea typeface="Aptos"/>
                <a:cs typeface="Aptos"/>
              </a:rPr>
              <a:t>Understand contract size, costs, trading hours and margin terms.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E4AE30-F2B1-42B5-8864-440629EA9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17170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B3468A-66CE-4E16-998B-987D2AC9C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571750"/>
            <a:ext cx="2543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4B9B7A-02FD-48FD-8866-CB8CD14F8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800350"/>
            <a:ext cx="2543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Context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83D80D-AA9C-4847-B204-68BB49C92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3505200"/>
            <a:ext cx="254317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B8B1A5"/>
                </a:solidFill>
                <a:latin typeface="Aptos"/>
                <a:ea typeface="Aptos"/>
                <a:cs typeface="Aptos"/>
              </a:rPr>
              <a:t>Identify the market condition and any scheduled events that may affect volatility.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845620-658E-43C5-AC25-A14967A57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17170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D575AB-8A3B-4CFE-A28D-78B5EC121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71750"/>
            <a:ext cx="2543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D4F483-E69A-462E-8DA8-BBC6A986B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800350"/>
            <a:ext cx="2543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876626-EFC4-49C0-AB97-45EB00883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505200"/>
            <a:ext cx="254317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B8B1A5"/>
                </a:solidFill>
                <a:latin typeface="Aptos"/>
                <a:ea typeface="Aptos"/>
                <a:cs typeface="Aptos"/>
              </a:rPr>
              <a:t>Set an invalidation level and calculate exposure before placing the order.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A1A141-1A48-4F5A-A514-4647FE5F9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17170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A22DD5-37A4-421F-ABB6-4318A3704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571750"/>
            <a:ext cx="2543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FB2C9B-56FA-40F9-8547-DC324C0AB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800350"/>
            <a:ext cx="25431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Review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DD5928-698E-4F55-B505-8F99BF92A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505200"/>
            <a:ext cx="254317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B8B1A5"/>
                </a:solidFill>
                <a:latin typeface="Aptos"/>
                <a:ea typeface="Aptos"/>
                <a:cs typeface="Aptos"/>
              </a:rPr>
              <a:t>Record the rationale and assess the decision after the trade closes.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8C6109-9BE4-4FE5-805F-FB728BB31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If any step is unclear, the trade can wait.</a:t>
            </a:r>
          </a:p>
        </p:txBody>
      </p:sp>
    </p:spTree>
    <p:extLst>
      <p:ext uri="{BB962C8B-B14F-4D97-AF65-F5344CB8AC3E}">
        <p14:creationId xmlns:p14="http://schemas.microsoft.com/office/powerpoint/2010/main" val="22741064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1BB0F2-AD76-437A-8ED2-39E739C2A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tradingvibe.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000851-3FCC-4050-8F80-556802BFE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COURSE COMPLETE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043BBE-54C0-4179-B25E-126A8BD75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9525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435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Clarity before execution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8A3061-A299-42B0-B3C1-9A0868049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7239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B8B1A5"/>
                </a:solidFill>
                <a:latin typeface="Aptos"/>
                <a:ea typeface="Aptos"/>
                <a:cs typeface="Aptos"/>
              </a:rPr>
              <a:t>The next course develops platform skills, chart reading, a structured practice routine and trade review.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D17C0A-CCA1-4DDA-A701-737550873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8763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B0BBF1-07FE-4600-A843-8544796B2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857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NEXT · INTERMEDIATE TRADING BOOTCAMP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87CF5B-D3D3-4311-AD44-28CB925FC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2164C1-3F44-4C3C-892C-EAF3B94DF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EFD9F4-81FF-47B8-AF38-18AD1D29D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CFD &amp; FOREX ESSENTIALS   12/12</a:t>
            </a:r>
          </a:p>
        </p:txBody>
      </p:sp>
    </p:spTree>
    <p:extLst>
      <p:ext uri="{BB962C8B-B14F-4D97-AF65-F5344CB8AC3E}">
        <p14:creationId xmlns:p14="http://schemas.microsoft.com/office/powerpoint/2010/main" val="13296038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2026-09-14T03:50:22.2680000Z</dcterms:created>
  <dcterms:modified xsi:type="dcterms:W3CDTF">2026-09-14T03:50:22.2680000Z</dcterms:modified>
</coreProperties>
</file>