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7f3c1a350f64057" /><Relationship Type="http://schemas.openxmlformats.org/officeDocument/2006/relationships/extended-properties" Target="/docProps/app.xml" Id="R45adb0dfc6e04f7e" /><Relationship Type="http://schemas.openxmlformats.org/officeDocument/2006/relationships/officeDocument" Target="/ppt/presentation.xml" Id="Rd64f70ff73b74c5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fbf80639ad44af9"/>
  </p:sldMasterIdLst>
  <p:notesMasterIdLst>
    <p:notesMasterId xmlns:r="http://schemas.openxmlformats.org/officeDocument/2006/relationships" r:id="Rc442a3a6f54e4011"/>
  </p:notesMasterIdLst>
  <p:sldIdLst>
    <p:sldId xmlns:r="http://schemas.openxmlformats.org/officeDocument/2006/relationships" id="256" r:id="Re52fdf1444f644c5"/>
    <p:sldId xmlns:r="http://schemas.openxmlformats.org/officeDocument/2006/relationships" id="257" r:id="R522dbdfcbc3745b2"/>
    <p:sldId xmlns:r="http://schemas.openxmlformats.org/officeDocument/2006/relationships" id="258" r:id="R27cd2319e6174d45"/>
    <p:sldId xmlns:r="http://schemas.openxmlformats.org/officeDocument/2006/relationships" id="259" r:id="Rb05847346cb540ae"/>
    <p:sldId xmlns:r="http://schemas.openxmlformats.org/officeDocument/2006/relationships" id="260" r:id="Rcb5fb8315fba495d"/>
    <p:sldId xmlns:r="http://schemas.openxmlformats.org/officeDocument/2006/relationships" id="261" r:id="R724488831dab436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195b9f6ba504e57" /><Relationship Type="http://schemas.openxmlformats.org/officeDocument/2006/relationships/slideMaster" Target="/ppt/slideMasters/slideMaster1.xml" Id="R0fbf80639ad44af9" /><Relationship Type="http://schemas.openxmlformats.org/officeDocument/2006/relationships/notesMaster" Target="/ppt/notesMasters/notesMaster1.xml" Id="Rc442a3a6f54e4011" /><Relationship Type="http://schemas.openxmlformats.org/officeDocument/2006/relationships/presProps" Target="/ppt/presProps.xml" Id="Rfbaeb77942e7452c" /><Relationship Type="http://schemas.openxmlformats.org/officeDocument/2006/relationships/tableStyles" Target="/ppt/tableStyles.xml" Id="Rd07dcf670a7d4525" /><Relationship Type="http://schemas.openxmlformats.org/officeDocument/2006/relationships/slide" Target="/ppt/slides/slide1.xml" Id="Re52fdf1444f644c5" /><Relationship Type="http://schemas.openxmlformats.org/officeDocument/2006/relationships/slide" Target="/ppt/slides/slide2.xml" Id="R522dbdfcbc3745b2" /><Relationship Type="http://schemas.openxmlformats.org/officeDocument/2006/relationships/slide" Target="/ppt/slides/slide3.xml" Id="R27cd2319e6174d45" /><Relationship Type="http://schemas.openxmlformats.org/officeDocument/2006/relationships/slide" Target="/ppt/slides/slide4.xml" Id="Rb05847346cb540ae" /><Relationship Type="http://schemas.openxmlformats.org/officeDocument/2006/relationships/slide" Target="/ppt/slides/slide5.xml" Id="Rcb5fb8315fba495d" /><Relationship Type="http://schemas.openxmlformats.org/officeDocument/2006/relationships/slide" Target="/ppt/slides/slide6.xml" Id="R724488831dab436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ace4e923e3a4c5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f770c9aacab4c08" /><Relationship Type="http://schemas.openxmlformats.org/officeDocument/2006/relationships/notesMaster" Target="/ppt/notesMasters/notesMaster1.xml" Id="Rbdc3be59a01f4b3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597f90eeeae4772" /><Relationship Type="http://schemas.openxmlformats.org/officeDocument/2006/relationships/notesMaster" Target="/ppt/notesMasters/notesMaster1.xml" Id="R8cfa2082b6f1459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18eb81c99de4db5" /><Relationship Type="http://schemas.openxmlformats.org/officeDocument/2006/relationships/notesMaster" Target="/ppt/notesMasters/notesMaster1.xml" Id="Rf880fd4846034bb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77d31bb51d0421a" /><Relationship Type="http://schemas.openxmlformats.org/officeDocument/2006/relationships/notesMaster" Target="/ppt/notesMasters/notesMaster1.xml" Id="R1001e6e8e0f1490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6f2586f2b2a4a32" /><Relationship Type="http://schemas.openxmlformats.org/officeDocument/2006/relationships/notesMaster" Target="/ppt/notesMasters/notesMaster1.xml" Id="R611b8d549d31440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38790cf508d412f" /><Relationship Type="http://schemas.openxmlformats.org/officeDocument/2006/relationships/notesMaster" Target="/ppt/notesMasters/notesMaster1.xml" Id="Rde66239a969a41f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TradingVibe Advanced Trading Systems public preview, consolidated from the private course</a:t>
            </a:r>
          </a:p>
          <a:p xmlns:a="http://schemas.openxmlformats.org/drawingml/2006/main">
            <a:r>
              <a:t>Educational content only. General information, not personal advice. CFDs are leveraged and carry a high risk of loss. Consider the relevant PDS and TMD and whether the product is appropriate for you. TradingVibe Pty Ltd · ACN 686 041 903 · AFSL 569224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TradingVibe Advanced Trading Systems public preview, consolidated from the private course</a:t>
            </a:r>
          </a:p>
          <a:p xmlns:a="http://schemas.openxmlformats.org/drawingml/2006/main">
            <a:r>
              <a:t>Educational content only. General information, not personal advice. CFDs are leveraged and carry a high risk of loss. Consider the relevant PDS and TMD and whether the product is appropriate for you. TradingVibe Pty Ltd · ACN 686 041 903 · AFSL 569224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TradingVibe Advanced Trading Systems public preview, consolidated from the private course</a:t>
            </a:r>
          </a:p>
          <a:p xmlns:a="http://schemas.openxmlformats.org/drawingml/2006/main">
            <a:r>
              <a:t>Educational content only. General information, not personal advice. CFDs are leveraged and carry a high risk of loss. Consider the relevant PDS and TMD and whether the product is appropriate for you. TradingVibe Pty Ltd · ACN 686 041 903 · AFSL 569224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TradingVibe Advanced Trading Systems public preview, consolidated from the private course</a:t>
            </a:r>
          </a:p>
          <a:p xmlns:a="http://schemas.openxmlformats.org/drawingml/2006/main">
            <a:r>
              <a:t>Educational content only. General information, not personal advice. CFDs are leveraged and carry a high risk of loss. Consider the relevant PDS and TMD and whether the product is appropriate for you. TradingVibe Pty Ltd · ACN 686 041 903 · AFSL 569224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TradingVibe Advanced Trading Systems public preview, consolidated from the private course</a:t>
            </a:r>
          </a:p>
          <a:p xmlns:a="http://schemas.openxmlformats.org/drawingml/2006/main">
            <a:r>
              <a:t>Educational content only. General information, not personal advice. CFDs are leveraged and carry a high risk of loss. Consider the relevant PDS and TMD and whether the product is appropriate for you. TradingVibe Pty Ltd · ACN 686 041 903 · AFSL 569224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TradingVibe Advanced Trading Systems public preview, consolidated from the private course</a:t>
            </a:r>
          </a:p>
          <a:p xmlns:a="http://schemas.openxmlformats.org/drawingml/2006/main">
            <a:r>
              <a:t>Educational content only. General information, not personal advice. CFDs are leveraged and carry a high risk of loss. Consider the relevant PDS and TMD and whether the product is appropriate for you. TradingVibe Pty Ltd · ACN 686 041 903 · AFSL 569224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fc48a664625473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01d0b58d5304759" /><Relationship Type="http://schemas.openxmlformats.org/officeDocument/2006/relationships/slideLayout" Target="/ppt/slideLayouts/slideLayout1.xml" Id="R2dd8e00bc8b2462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dd8e00bc8b2462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beeb9716c14012" /><Relationship Type="http://schemas.openxmlformats.org/officeDocument/2006/relationships/image" Target="/ppt/media/image.png" Id="R2c97c3a59c0745e5" /><Relationship Type="http://schemas.openxmlformats.org/officeDocument/2006/relationships/notesSlide" Target="/ppt/notesSlides/notesSlide1.xml" Id="Rea9da73ad5f046c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49e99ab1f14c99" /><Relationship Type="http://schemas.openxmlformats.org/officeDocument/2006/relationships/notesSlide" Target="/ppt/notesSlides/notesSlide2.xml" Id="R074ebd35a54c4d9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c97291246b4df7" /><Relationship Type="http://schemas.openxmlformats.org/officeDocument/2006/relationships/notesSlide" Target="/ppt/notesSlides/notesSlide3.xml" Id="R1b45d14353c9461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21ddb3a95b44f4" /><Relationship Type="http://schemas.openxmlformats.org/officeDocument/2006/relationships/image" Target="/ppt/media/image2.png" Id="Rfdb05086d2974270" /><Relationship Type="http://schemas.openxmlformats.org/officeDocument/2006/relationships/notesSlide" Target="/ppt/notesSlides/notesSlide4.xml" Id="Rfab4f9aa1c044a9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69d94d7d0e48c8" /><Relationship Type="http://schemas.openxmlformats.org/officeDocument/2006/relationships/image" Target="/ppt/media/image3.png" Id="Rb8d362a9ba5e4265" /><Relationship Type="http://schemas.openxmlformats.org/officeDocument/2006/relationships/notesSlide" Target="/ppt/notesSlides/notesSlide5.xml" Id="R00667f0eae8e461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d934e3756a470a" /><Relationship Type="http://schemas.openxmlformats.org/officeDocument/2006/relationships/notesSlide" Target="/ppt/notesSlides/notesSlide6.xml" Id="Rfa3cd10d021b4994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c97c3a59c0745e5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10EFCB-6061-4016-B8C5-1C7E1EF5C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858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0808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92C5554-E7F0-4097-9A91-2C0E59F28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F5F1E8"/>
                </a:solidFill>
                <a:latin typeface="Aptos"/>
                <a:ea typeface="Aptos"/>
                <a:cs typeface="Aptos"/>
              </a:defRPr>
            </a:pPr>
            <a:r>
              <a:rPr sz="1800" b="1" i="0">
                <a:solidFill>
                  <a:srgbClr val="F5F1E8"/>
                </a:solidFill>
                <a:latin typeface="Aptos"/>
                <a:ea typeface="Aptos"/>
                <a:cs typeface="Aptos"/>
              </a:rPr>
              <a:t>tradingvibe.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2DBCDF-2C34-47E5-95C8-1F746B3D9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668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2AD63"/>
                </a:solidFill>
                <a:latin typeface="Aptos"/>
                <a:ea typeface="Aptos"/>
                <a:cs typeface="Aptos"/>
              </a:defRPr>
            </a:pPr>
            <a:r>
              <a:rPr sz="975" b="1" i="0">
                <a:solidFill>
                  <a:srgbClr val="D2AD63"/>
                </a:solidFill>
                <a:latin typeface="Aptos"/>
                <a:ea typeface="Aptos"/>
                <a:cs typeface="Aptos"/>
              </a:rPr>
              <a:t>ADVANCED TRADING SYSTEMS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0FDFEE-BDA0-401D-BE30-FB9D31601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24050"/>
            <a:ext cx="60007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350" b="1" i="0">
                <a:solidFill>
                  <a:srgbClr val="F5F1E8"/>
                </a:solidFill>
                <a:latin typeface="Aptos"/>
                <a:ea typeface="Aptos"/>
                <a:cs typeface="Aptos"/>
              </a:defRPr>
            </a:pPr>
            <a:r>
              <a:rPr sz="4350" b="1" i="0">
                <a:solidFill>
                  <a:srgbClr val="F5F1E8"/>
                </a:solidFill>
                <a:latin typeface="Aptos"/>
                <a:ea typeface="Aptos"/>
                <a:cs typeface="Aptos"/>
              </a:rPr>
              <a:t>Advanced Trading</a:t>
            </a:r>
          </a:p>
          <a:p xmlns:a="http://schemas.openxmlformats.org/drawingml/2006/main">
            <a:pPr algn="l">
              <a:defRPr sz="4350" b="1" i="0">
                <a:solidFill>
                  <a:srgbClr val="F5F1E8"/>
                </a:solidFill>
                <a:latin typeface="Aptos"/>
                <a:ea typeface="Aptos"/>
                <a:cs typeface="Aptos"/>
              </a:defRPr>
            </a:pPr>
            <a:r>
              <a:rPr sz="4350" b="1" i="0">
                <a:solidFill>
                  <a:srgbClr val="F5F1E8"/>
                </a:solidFill>
                <a:latin typeface="Aptos"/>
                <a:ea typeface="Aptos"/>
                <a:cs typeface="Aptos"/>
              </a:rPr>
              <a:t>Systems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9D63475-A76A-41C3-B2A9-8885BFB5F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81450"/>
            <a:ext cx="5429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650" b="0" i="0">
                <a:solidFill>
                  <a:srgbClr val="B8B1A5"/>
                </a:solidFill>
                <a:latin typeface="Aptos"/>
                <a:ea typeface="Aptos"/>
                <a:cs typeface="Aptos"/>
              </a:rPr>
              <a:t>A private programme for market structure, system rules, portfolio risk and evidence-based review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DF0AF4-5F73-4BAE-891C-D097A57B1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05400"/>
            <a:ext cx="8763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2AD6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5081F7-72D2-40D8-9B49-5F891C3EC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530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D2AD63"/>
                </a:solidFill>
                <a:latin typeface="Aptos"/>
                <a:ea typeface="Aptos"/>
                <a:cs typeface="Aptos"/>
              </a:defRPr>
            </a:pPr>
            <a:r>
              <a:rPr sz="900" b="1" i="0">
                <a:solidFill>
                  <a:srgbClr val="D2AD63"/>
                </a:solidFill>
                <a:latin typeface="Aptos"/>
                <a:ea typeface="Aptos"/>
                <a:cs typeface="Aptos"/>
              </a:rPr>
              <a:t>PUBLIC COURSE PREVIEW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99D5BD-470B-4182-A229-D7187D49F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579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 i="1">
                <a:solidFill>
                  <a:srgbClr val="F5F1E8"/>
                </a:solidFill>
                <a:latin typeface="Aptos"/>
                <a:ea typeface="Aptos"/>
                <a:cs typeface="Aptos"/>
              </a:defRPr>
            </a:pPr>
            <a:r>
              <a:rPr sz="1350" b="0" i="1">
                <a:solidFill>
                  <a:srgbClr val="F5F1E8"/>
                </a:solidFill>
                <a:latin typeface="Aptos"/>
                <a:ea typeface="Aptos"/>
                <a:cs typeface="Aptos"/>
              </a:rPr>
              <a:t>Let trading be the vibe.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32AB466-F736-4DBA-A420-96871F044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82300" y="6400800"/>
            <a:ext cx="800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827C72"/>
                </a:solidFill>
                <a:latin typeface="Aptos"/>
                <a:ea typeface="Aptos"/>
                <a:cs typeface="Aptos"/>
              </a:defRPr>
            </a:pPr>
            <a:r>
              <a:rPr sz="750" b="0" i="0">
                <a:solidFill>
                  <a:srgbClr val="827C72"/>
                </a:solidFill>
                <a:latin typeface="Aptos"/>
                <a:ea typeface="Aptos"/>
                <a:cs typeface="Aptos"/>
              </a:rPr>
              <a:t>01/06</a:t>
            </a:r>
          </a:p>
        </p:txBody>
      </p:sp>
    </p:spTree>
    <p:extLst>
      <p:ext uri="{BB962C8B-B14F-4D97-AF65-F5344CB8AC3E}">
        <p14:creationId xmlns:p14="http://schemas.microsoft.com/office/powerpoint/2010/main" val="129563861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8080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1DCF63-3CFC-4CCC-8A9D-9F51A26BF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2AD63"/>
                </a:solidFill>
                <a:latin typeface="Aptos"/>
                <a:ea typeface="Aptos"/>
                <a:cs typeface="Aptos"/>
              </a:defRPr>
            </a:pPr>
            <a:r>
              <a:rPr sz="975" b="1" i="0">
                <a:solidFill>
                  <a:srgbClr val="D2AD63"/>
                </a:solidFill>
                <a:latin typeface="Aptos"/>
                <a:ea typeface="Aptos"/>
                <a:cs typeface="Aptos"/>
              </a:rPr>
              <a:t>01 ·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C3876A-B619-4444-A330-967C380AD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38200"/>
            <a:ext cx="10287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 i="0">
                <a:solidFill>
                  <a:srgbClr val="F5F1E8"/>
                </a:solidFill>
                <a:latin typeface="Aptos"/>
                <a:ea typeface="Aptos"/>
                <a:cs typeface="Aptos"/>
              </a:defRPr>
            </a:pPr>
            <a:r>
              <a:rPr sz="3300" b="1" i="0">
                <a:solidFill>
                  <a:srgbClr val="F5F1E8"/>
                </a:solidFill>
                <a:latin typeface="Aptos"/>
                <a:ea typeface="Aptos"/>
                <a:cs typeface="Aptos"/>
              </a:rPr>
              <a:t>The course assumes a working foundation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DEBA01-2623-44C1-B633-082FD8CD5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43075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2AD63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CD7740-6A4B-4302-B279-81F1547CA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531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3329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43DAEE-22C9-4B73-AADE-911D5932F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962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827C72"/>
                </a:solidFill>
                <a:latin typeface="Aptos"/>
                <a:ea typeface="Aptos"/>
                <a:cs typeface="Aptos"/>
              </a:defRPr>
            </a:pPr>
            <a:r>
              <a:rPr sz="750" b="0" i="0">
                <a:solidFill>
                  <a:srgbClr val="827C72"/>
                </a:solidFill>
                <a:latin typeface="Aptos"/>
                <a:ea typeface="Aptos"/>
                <a:cs typeface="Aptos"/>
              </a:rPr>
              <a:t>Educational content only. General information, not personal advice. CFDs are leveraged and carry a high risk of loss. Consider the relevant PDS and TMD and whether the product is appropriate for you. TradingVibe Pty Ltd · ACN 686 041 903 · AFSL 569224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FE28BF-ED0D-4FD6-A9FB-00F4F820B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6438900"/>
            <a:ext cx="1295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827C72"/>
                </a:solidFill>
                <a:latin typeface="Aptos"/>
                <a:ea typeface="Aptos"/>
                <a:cs typeface="Aptos"/>
              </a:defRPr>
            </a:pPr>
            <a:r>
              <a:rPr sz="750" b="0" i="0">
                <a:solidFill>
                  <a:srgbClr val="827C72"/>
                </a:solidFill>
                <a:latin typeface="Aptos"/>
                <a:ea typeface="Aptos"/>
                <a:cs typeface="Aptos"/>
              </a:rPr>
              <a:t>ADVANCED TRADING SYSTEMS   02/06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76C60E-4EF2-471F-AEB8-3F285B505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14550"/>
            <a:ext cx="5276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D2AD63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D2AD63"/>
                </a:solidFill>
                <a:latin typeface="Aptos"/>
                <a:ea typeface="Aptos"/>
                <a:cs typeface="Aptos"/>
              </a:rPr>
              <a:t>REQUIRED EXPERIENCE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D71A1F-25E3-4B70-A522-FD44EED6C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33650"/>
            <a:ext cx="52768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332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63C9636-4521-4EF6-8514-D9F6B6950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81300"/>
            <a:ext cx="520065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228600" indent="-114300">
              <a:spcAft>
                <a:spcPts val="1300"/>
              </a:spcAft>
              <a:buChar char="•"/>
              <a:defRPr sz="1650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B8B1A5"/>
                </a:solidFill>
                <a:latin typeface="Aptos"/>
                <a:ea typeface="Aptos"/>
                <a:cs typeface="Aptos"/>
              </a:rPr>
              <a:t>Comfort with charts, order types and account terminology</a:t>
            </a:r>
          </a:p>
          <a:p xmlns:a="http://schemas.openxmlformats.org/drawingml/2006/main">
            <a:pPr marL="228600" indent="-114300">
              <a:spcAft>
                <a:spcPts val="1300"/>
              </a:spcAft>
              <a:buChar char="•"/>
              <a:defRPr sz="1650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B8B1A5"/>
                </a:solidFill>
                <a:latin typeface="Aptos"/>
                <a:ea typeface="Aptos"/>
                <a:cs typeface="Aptos"/>
              </a:rPr>
              <a:t>Experience using stop levels and calculating position size</a:t>
            </a:r>
          </a:p>
          <a:p xmlns:a="http://schemas.openxmlformats.org/drawingml/2006/main">
            <a:pPr marL="228600" indent="-114300">
              <a:spcAft>
                <a:spcPts val="1300"/>
              </a:spcAft>
              <a:buChar char="•"/>
              <a:defRPr sz="1650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B8B1A5"/>
                </a:solidFill>
                <a:latin typeface="Aptos"/>
                <a:ea typeface="Aptos"/>
                <a:cs typeface="Aptos"/>
              </a:rPr>
              <a:t>A consistent trade log from demo or live practice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AADFB07-E9B4-4C53-B9E9-729303BC2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114550"/>
            <a:ext cx="5276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D2AD63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D2AD63"/>
                </a:solidFill>
                <a:latin typeface="Aptos"/>
                <a:ea typeface="Aptos"/>
                <a:cs typeface="Aptos"/>
              </a:rPr>
              <a:t>THE DEVELOPMENT GOAL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5480314-E403-41AA-916F-7CD99EB64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33650"/>
            <a:ext cx="52768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332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1D7E9B5-1B1E-4790-8366-50231BDC2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520065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228600" indent="-114300">
              <a:spcAft>
                <a:spcPts val="1300"/>
              </a:spcAft>
              <a:buChar char="•"/>
              <a:defRPr sz="1650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B8B1A5"/>
                </a:solidFill>
                <a:latin typeface="Aptos"/>
                <a:ea typeface="Aptos"/>
                <a:cs typeface="Aptos"/>
              </a:rPr>
              <a:t>Describe market conditions before selecting a model</a:t>
            </a:r>
          </a:p>
          <a:p xmlns:a="http://schemas.openxmlformats.org/drawingml/2006/main">
            <a:pPr marL="228600" indent="-114300">
              <a:spcAft>
                <a:spcPts val="1300"/>
              </a:spcAft>
              <a:buChar char="•"/>
              <a:defRPr sz="1650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B8B1A5"/>
                </a:solidFill>
                <a:latin typeface="Aptos"/>
                <a:ea typeface="Aptos"/>
                <a:cs typeface="Aptos"/>
              </a:rPr>
              <a:t>Translate an idea into observable rules</a:t>
            </a:r>
          </a:p>
          <a:p xmlns:a="http://schemas.openxmlformats.org/drawingml/2006/main">
            <a:pPr marL="228600" indent="-114300">
              <a:spcAft>
                <a:spcPts val="1300"/>
              </a:spcAft>
              <a:buChar char="•"/>
              <a:defRPr sz="1650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B8B1A5"/>
                </a:solidFill>
                <a:latin typeface="Aptos"/>
                <a:ea typeface="Aptos"/>
                <a:cs typeface="Aptos"/>
              </a:rPr>
              <a:t>Measure drawdown and execution quality</a:t>
            </a:r>
          </a:p>
          <a:p xmlns:a="http://schemas.openxmlformats.org/drawingml/2006/main">
            <a:pPr marL="228600" indent="-114300">
              <a:spcAft>
                <a:spcPts val="1300"/>
              </a:spcAft>
              <a:buChar char="•"/>
              <a:defRPr sz="1650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B8B1A5"/>
                </a:solidFill>
                <a:latin typeface="Aptos"/>
                <a:ea typeface="Aptos"/>
                <a:cs typeface="Aptos"/>
              </a:rPr>
              <a:t>Change rules only when recorded evidence supports it</a:t>
            </a:r>
          </a:p>
        </p:txBody>
      </p:sp>
    </p:spTree>
    <p:extLst>
      <p:ext uri="{BB962C8B-B14F-4D97-AF65-F5344CB8AC3E}">
        <p14:creationId xmlns:p14="http://schemas.microsoft.com/office/powerpoint/2010/main" val="42588857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8080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B1CAFA2-39B5-4EE0-A1BF-B5C66D3E4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2AD63"/>
                </a:solidFill>
                <a:latin typeface="Aptos"/>
                <a:ea typeface="Aptos"/>
                <a:cs typeface="Aptos"/>
              </a:defRPr>
            </a:pPr>
            <a:r>
              <a:rPr sz="975" b="1" i="0">
                <a:solidFill>
                  <a:srgbClr val="D2AD63"/>
                </a:solidFill>
                <a:latin typeface="Aptos"/>
                <a:ea typeface="Aptos"/>
                <a:cs typeface="Aptos"/>
              </a:rPr>
              <a:t>02 · SYSTEM DESIGN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DD39BB-ECC9-4B64-8835-3C88AFABF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38200"/>
            <a:ext cx="10287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 i="0">
                <a:solidFill>
                  <a:srgbClr val="F5F1E8"/>
                </a:solidFill>
                <a:latin typeface="Aptos"/>
                <a:ea typeface="Aptos"/>
                <a:cs typeface="Aptos"/>
              </a:defRPr>
            </a:pPr>
            <a:r>
              <a:rPr sz="3300" b="1" i="0">
                <a:solidFill>
                  <a:srgbClr val="F5F1E8"/>
                </a:solidFill>
                <a:latin typeface="Aptos"/>
                <a:ea typeface="Aptos"/>
                <a:cs typeface="Aptos"/>
              </a:rPr>
              <a:t>A trading system connects four decisions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91D61E2-D8F9-43B0-B42D-66DC4E3DA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43075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2AD63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E015DED-43CF-4099-81A5-937F59428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531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3329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F1E7EE-63FD-4394-BABD-D9A514DEE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962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827C72"/>
                </a:solidFill>
                <a:latin typeface="Aptos"/>
                <a:ea typeface="Aptos"/>
                <a:cs typeface="Aptos"/>
              </a:defRPr>
            </a:pPr>
            <a:r>
              <a:rPr sz="750" b="0" i="0">
                <a:solidFill>
                  <a:srgbClr val="827C72"/>
                </a:solidFill>
                <a:latin typeface="Aptos"/>
                <a:ea typeface="Aptos"/>
                <a:cs typeface="Aptos"/>
              </a:rPr>
              <a:t>Educational content only. General information, not personal advice. CFDs are leveraged and carry a high risk of loss. Consider the relevant PDS and TMD and whether the product is appropriate for you. TradingVibe Pty Ltd · ACN 686 041 903 · AFSL 569224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B5DA664-878F-4895-9EE0-9A028E1CF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6438900"/>
            <a:ext cx="1295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827C72"/>
                </a:solidFill>
                <a:latin typeface="Aptos"/>
                <a:ea typeface="Aptos"/>
                <a:cs typeface="Aptos"/>
              </a:defRPr>
            </a:pPr>
            <a:r>
              <a:rPr sz="750" b="0" i="0">
                <a:solidFill>
                  <a:srgbClr val="827C72"/>
                </a:solidFill>
                <a:latin typeface="Aptos"/>
                <a:ea typeface="Aptos"/>
                <a:cs typeface="Aptos"/>
              </a:rPr>
              <a:t>ADVANCED TRADING SYSTEMS   03/06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BC1E80-3745-4BF9-B452-EE4351F48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71700"/>
            <a:ext cx="25431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D2AD63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D2AD63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B4C64E9-FDAA-4C10-A5C9-3165D7D47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0"/>
            <a:ext cx="2543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2AD63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AC221A-B569-4B44-B245-8B73673E2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00350"/>
            <a:ext cx="25431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F5F1E8"/>
                </a:solidFill>
                <a:latin typeface="Aptos"/>
                <a:ea typeface="Aptos"/>
                <a:cs typeface="Aptos"/>
              </a:defRPr>
            </a:pPr>
            <a:r>
              <a:rPr sz="1800" b="1" i="0">
                <a:solidFill>
                  <a:srgbClr val="F5F1E8"/>
                </a:solidFill>
                <a:latin typeface="Aptos"/>
                <a:ea typeface="Aptos"/>
                <a:cs typeface="Aptos"/>
              </a:rPr>
              <a:t>Context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A5C15AC-9E0D-4C82-94F7-3BC21E4D0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05200"/>
            <a:ext cx="254317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350" b="0" i="0">
                <a:solidFill>
                  <a:srgbClr val="B8B1A5"/>
                </a:solidFill>
                <a:latin typeface="Aptos"/>
                <a:ea typeface="Aptos"/>
                <a:cs typeface="Aptos"/>
              </a:rPr>
              <a:t>Which market regime and instrument conditions apply?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FE73B13-A7BB-4637-8F72-5972CD613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9475" y="2171700"/>
            <a:ext cx="25431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D2AD63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D2AD63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2C8CA51-7A57-4C04-9CBC-E341D3B2C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9475" y="2571750"/>
            <a:ext cx="2543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2AD63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364A625-7B73-4B05-B013-ABF71E1FC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9475" y="2800350"/>
            <a:ext cx="25431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F5F1E8"/>
                </a:solidFill>
                <a:latin typeface="Aptos"/>
                <a:ea typeface="Aptos"/>
                <a:cs typeface="Aptos"/>
              </a:defRPr>
            </a:pPr>
            <a:r>
              <a:rPr sz="1800" b="1" i="0">
                <a:solidFill>
                  <a:srgbClr val="F5F1E8"/>
                </a:solidFill>
                <a:latin typeface="Aptos"/>
                <a:ea typeface="Aptos"/>
                <a:cs typeface="Aptos"/>
              </a:rPr>
              <a:t>Setup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745A71F-AC78-4651-960D-F71ED52C1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9475" y="3505200"/>
            <a:ext cx="254317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350" b="0" i="0">
                <a:solidFill>
                  <a:srgbClr val="B8B1A5"/>
                </a:solidFill>
                <a:latin typeface="Aptos"/>
                <a:ea typeface="Aptos"/>
                <a:cs typeface="Aptos"/>
              </a:rPr>
              <a:t>What observable conditions define an eligible opportunity?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EB324EF-5551-4FEA-9D5E-CFBA540AF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171700"/>
            <a:ext cx="25431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D2AD63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D2AD63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C52956-6317-42C7-95B1-DE70A9E32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571750"/>
            <a:ext cx="2543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2AD6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C1689D6-2F80-4C12-9F33-022774CEF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800350"/>
            <a:ext cx="25431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F5F1E8"/>
                </a:solidFill>
                <a:latin typeface="Aptos"/>
                <a:ea typeface="Aptos"/>
                <a:cs typeface="Aptos"/>
              </a:defRPr>
            </a:pPr>
            <a:r>
              <a:rPr sz="1800" b="1" i="0">
                <a:solidFill>
                  <a:srgbClr val="F5F1E8"/>
                </a:solidFill>
                <a:latin typeface="Aptos"/>
                <a:ea typeface="Aptos"/>
                <a:cs typeface="Aptos"/>
              </a:rPr>
              <a:t>Risk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5EFACA4-F171-4698-8C15-8620A15D4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3505200"/>
            <a:ext cx="254317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350" b="0" i="0">
                <a:solidFill>
                  <a:srgbClr val="B8B1A5"/>
                </a:solidFill>
                <a:latin typeface="Aptos"/>
                <a:ea typeface="Aptos"/>
                <a:cs typeface="Aptos"/>
              </a:rPr>
              <a:t>What invalidates the idea and limits account exposure?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8A9CA15-BD02-4306-9F09-1E217CD26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171700"/>
            <a:ext cx="25431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D2AD63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D2AD63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6832E4A-48BE-4290-95D3-60F50D397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571750"/>
            <a:ext cx="2543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2AD6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A698161-41C3-4549-875F-FAAF2E72E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800350"/>
            <a:ext cx="25431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F5F1E8"/>
                </a:solidFill>
                <a:latin typeface="Aptos"/>
                <a:ea typeface="Aptos"/>
                <a:cs typeface="Aptos"/>
              </a:defRPr>
            </a:pPr>
            <a:r>
              <a:rPr sz="1800" b="1" i="0">
                <a:solidFill>
                  <a:srgbClr val="F5F1E8"/>
                </a:solidFill>
                <a:latin typeface="Aptos"/>
                <a:ea typeface="Aptos"/>
                <a:cs typeface="Aptos"/>
              </a:rPr>
              <a:t>Review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6BF2267-D9D6-4A7A-99F9-4DA660110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3505200"/>
            <a:ext cx="254317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350" b="0" i="0">
                <a:solidFill>
                  <a:srgbClr val="B8B1A5"/>
                </a:solidFill>
                <a:latin typeface="Aptos"/>
                <a:ea typeface="Aptos"/>
                <a:cs typeface="Aptos"/>
              </a:rPr>
              <a:t>What evidence will confirm or challenge the model?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ECDF016-A251-4581-BB8C-D25282C31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5785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 b="0" i="0">
                <a:solidFill>
                  <a:srgbClr val="D2AD63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D2AD63"/>
                </a:solidFill>
                <a:latin typeface="Aptos"/>
                <a:ea typeface="Aptos"/>
                <a:cs typeface="Aptos"/>
              </a:rPr>
              <a:t>The full course develops the rules, testing process and review standards behind each decision.</a:t>
            </a:r>
          </a:p>
        </p:txBody>
      </p:sp>
    </p:spTree>
    <p:extLst>
      <p:ext uri="{BB962C8B-B14F-4D97-AF65-F5344CB8AC3E}">
        <p14:creationId xmlns:p14="http://schemas.microsoft.com/office/powerpoint/2010/main" val="98967625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8080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b05086d2974270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6B5ABC-8C63-4D83-B4E1-454C2352C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286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0808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3F96EB9-FE2B-4D18-B645-6BAA30CF2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342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2AD63"/>
                </a:solidFill>
                <a:latin typeface="Aptos"/>
                <a:ea typeface="Aptos"/>
                <a:cs typeface="Aptos"/>
              </a:defRPr>
            </a:pPr>
            <a:r>
              <a:rPr sz="975" b="1" i="0">
                <a:solidFill>
                  <a:srgbClr val="D2AD63"/>
                </a:solidFill>
                <a:latin typeface="Aptos"/>
                <a:ea typeface="Aptos"/>
                <a:cs typeface="Aptos"/>
              </a:rPr>
              <a:t>03 · SAMPLE TOPIC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4F8850-F0AA-47AF-96D0-0BBC7A5CB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38200"/>
            <a:ext cx="5334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 i="0">
                <a:solidFill>
                  <a:srgbClr val="F5F1E8"/>
                </a:solidFill>
                <a:latin typeface="Aptos"/>
                <a:ea typeface="Aptos"/>
                <a:cs typeface="Aptos"/>
              </a:defRPr>
            </a:pPr>
            <a:r>
              <a:rPr sz="2850" b="1" i="0">
                <a:solidFill>
                  <a:srgbClr val="F5F1E8"/>
                </a:solidFill>
                <a:latin typeface="Aptos"/>
                <a:ea typeface="Aptos"/>
                <a:cs typeface="Aptos"/>
              </a:rPr>
              <a:t>Market regime filters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1BFDE5-2725-44A5-B798-F96F0E8E9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43100"/>
            <a:ext cx="4953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2AD6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16456D-5DF0-44D4-8F54-E2B250283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09800"/>
            <a:ext cx="495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D2AD63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D2AD63"/>
                </a:solidFill>
                <a:latin typeface="Aptos"/>
                <a:ea typeface="Aptos"/>
                <a:cs typeface="Aptos"/>
              </a:rPr>
              <a:t>MODEL BOUNDARIES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24252A-AC69-4CCA-8511-4AC6450EA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0"/>
            <a:ext cx="49530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228600" indent="-114300">
              <a:spcAft>
                <a:spcPts val="1000"/>
              </a:spcAft>
              <a:buChar char="•"/>
              <a:defRPr sz="1425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B8B1A5"/>
                </a:solidFill>
                <a:latin typeface="Aptos"/>
                <a:ea typeface="Aptos"/>
                <a:cs typeface="Aptos"/>
              </a:rPr>
              <a:t>Describe swing direction and structure quality</a:t>
            </a:r>
          </a:p>
          <a:p xmlns:a="http://schemas.openxmlformats.org/drawingml/2006/main">
            <a:pPr marL="228600" indent="-114300">
              <a:spcAft>
                <a:spcPts val="1000"/>
              </a:spcAft>
              <a:buChar char="•"/>
              <a:defRPr sz="1425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B8B1A5"/>
                </a:solidFill>
                <a:latin typeface="Aptos"/>
                <a:ea typeface="Aptos"/>
                <a:cs typeface="Aptos"/>
              </a:rPr>
              <a:t>Identify expansion, contraction or rotation</a:t>
            </a:r>
          </a:p>
          <a:p xmlns:a="http://schemas.openxmlformats.org/drawingml/2006/main">
            <a:pPr marL="228600" indent="-114300">
              <a:spcAft>
                <a:spcPts val="1000"/>
              </a:spcAft>
              <a:buChar char="•"/>
              <a:defRPr sz="1425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B8B1A5"/>
                </a:solidFill>
                <a:latin typeface="Aptos"/>
                <a:ea typeface="Aptos"/>
                <a:cs typeface="Aptos"/>
              </a:rPr>
              <a:t>Map higher timeframe zones and scheduled events</a:t>
            </a:r>
          </a:p>
          <a:p xmlns:a="http://schemas.openxmlformats.org/drawingml/2006/main">
            <a:pPr marL="228600" indent="-114300">
              <a:spcAft>
                <a:spcPts val="1000"/>
              </a:spcAft>
              <a:buChar char="•"/>
              <a:defRPr sz="1425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B8B1A5"/>
                </a:solidFill>
                <a:latin typeface="Aptos"/>
                <a:ea typeface="Aptos"/>
                <a:cs typeface="Aptos"/>
              </a:rPr>
              <a:t>Define the conditions where the model can operate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82E77A5-C79C-4D35-A1BF-672751B42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531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332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B2BE088-9CF3-4EAF-96B4-1AB7B3FBE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962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827C72"/>
                </a:solidFill>
                <a:latin typeface="Aptos"/>
                <a:ea typeface="Aptos"/>
                <a:cs typeface="Aptos"/>
              </a:defRPr>
            </a:pPr>
            <a:r>
              <a:rPr sz="750" b="0" i="0">
                <a:solidFill>
                  <a:srgbClr val="827C72"/>
                </a:solidFill>
                <a:latin typeface="Aptos"/>
                <a:ea typeface="Aptos"/>
                <a:cs typeface="Aptos"/>
              </a:rPr>
              <a:t>Educational content only. General information, not personal advice. CFDs are leveraged and carry a high risk of loss. Consider the relevant PDS and TMD and whether the product is appropriate for you. TradingVibe Pty Ltd · ACN 686 041 903 · AFSL 569224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E9D9B2-3280-4ADB-B655-CD0FDFA0D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6438900"/>
            <a:ext cx="1295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827C72"/>
                </a:solidFill>
                <a:latin typeface="Aptos"/>
                <a:ea typeface="Aptos"/>
                <a:cs typeface="Aptos"/>
              </a:defRPr>
            </a:pPr>
            <a:r>
              <a:rPr sz="750" b="0" i="0">
                <a:solidFill>
                  <a:srgbClr val="827C72"/>
                </a:solidFill>
                <a:latin typeface="Aptos"/>
                <a:ea typeface="Aptos"/>
                <a:cs typeface="Aptos"/>
              </a:rPr>
              <a:t>ADVANCED TRADING SYSTEMS   04/06</a:t>
            </a:r>
          </a:p>
        </p:txBody>
      </p:sp>
    </p:spTree>
    <p:extLst>
      <p:ext uri="{BB962C8B-B14F-4D97-AF65-F5344CB8AC3E}">
        <p14:creationId xmlns:p14="http://schemas.microsoft.com/office/powerpoint/2010/main" val="40155095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8080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d362a9ba5e4265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A5C84F-D004-48A5-BD30-BB3A6D582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286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0808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6B5A77-5BC6-45E4-8563-C145A252D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342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2AD63"/>
                </a:solidFill>
                <a:latin typeface="Aptos"/>
                <a:ea typeface="Aptos"/>
                <a:cs typeface="Aptos"/>
              </a:defRPr>
            </a:pPr>
            <a:r>
              <a:rPr sz="975" b="1" i="0">
                <a:solidFill>
                  <a:srgbClr val="D2AD63"/>
                </a:solidFill>
                <a:latin typeface="Aptos"/>
                <a:ea typeface="Aptos"/>
                <a:cs typeface="Aptos"/>
              </a:rPr>
              <a:t>04 · SAMPLE TOPIC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20775A-4773-4694-B333-3EAE2E632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38200"/>
            <a:ext cx="5334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 i="0">
                <a:solidFill>
                  <a:srgbClr val="F5F1E8"/>
                </a:solidFill>
                <a:latin typeface="Aptos"/>
                <a:ea typeface="Aptos"/>
                <a:cs typeface="Aptos"/>
              </a:defRPr>
            </a:pPr>
            <a:r>
              <a:rPr sz="2850" b="1" i="0">
                <a:solidFill>
                  <a:srgbClr val="F5F1E8"/>
                </a:solidFill>
                <a:latin typeface="Aptos"/>
                <a:ea typeface="Aptos"/>
                <a:cs typeface="Aptos"/>
              </a:rPr>
              <a:t>Account level exposure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32791F-AF1C-43D5-99D8-7DF839466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43100"/>
            <a:ext cx="4953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2AD6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44DBF9-5D92-4CC5-8608-63F7582FC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09800"/>
            <a:ext cx="495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D2AD63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D2AD63"/>
                </a:solidFill>
                <a:latin typeface="Aptos"/>
                <a:ea typeface="Aptos"/>
                <a:cs typeface="Aptos"/>
              </a:rPr>
              <a:t>CONTROL THE PORTFOLIO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6B066B-BF06-4389-94D3-0D8D6C209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0"/>
            <a:ext cx="49530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228600" indent="-114300">
              <a:spcAft>
                <a:spcPts val="1000"/>
              </a:spcAft>
              <a:buChar char="•"/>
              <a:defRPr sz="1425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B8B1A5"/>
                </a:solidFill>
                <a:latin typeface="Aptos"/>
                <a:ea typeface="Aptos"/>
                <a:cs typeface="Aptos"/>
              </a:rPr>
              <a:t>Calculate total open risk if every stop executes</a:t>
            </a:r>
          </a:p>
          <a:p xmlns:a="http://schemas.openxmlformats.org/drawingml/2006/main">
            <a:pPr marL="228600" indent="-114300">
              <a:spcAft>
                <a:spcPts val="1000"/>
              </a:spcAft>
              <a:buChar char="•"/>
              <a:defRPr sz="1425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B8B1A5"/>
                </a:solidFill>
                <a:latin typeface="Aptos"/>
                <a:ea typeface="Aptos"/>
                <a:cs typeface="Aptos"/>
              </a:rPr>
              <a:t>Review correlated instruments as one exposure</a:t>
            </a:r>
          </a:p>
          <a:p xmlns:a="http://schemas.openxmlformats.org/drawingml/2006/main">
            <a:pPr marL="228600" indent="-114300">
              <a:spcAft>
                <a:spcPts val="1000"/>
              </a:spcAft>
              <a:buChar char="•"/>
              <a:defRPr sz="1425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B8B1A5"/>
                </a:solidFill>
                <a:latin typeface="Aptos"/>
                <a:ea typeface="Aptos"/>
                <a:cs typeface="Aptos"/>
              </a:rPr>
              <a:t>Set maximum exposure and drawdown thresholds</a:t>
            </a:r>
          </a:p>
          <a:p xmlns:a="http://schemas.openxmlformats.org/drawingml/2006/main">
            <a:pPr marL="228600" indent="-114300">
              <a:spcAft>
                <a:spcPts val="1000"/>
              </a:spcAft>
              <a:buChar char="•"/>
              <a:defRPr sz="1425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B8B1A5"/>
                </a:solidFill>
                <a:latin typeface="Aptos"/>
                <a:ea typeface="Aptos"/>
                <a:cs typeface="Aptos"/>
              </a:rPr>
              <a:t>Define pause and resume conditions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E01755-9E4C-41CB-9F58-218F96278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531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332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1E0DFB-223B-44D0-9DA9-FBDB13925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962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827C72"/>
                </a:solidFill>
                <a:latin typeface="Aptos"/>
                <a:ea typeface="Aptos"/>
                <a:cs typeface="Aptos"/>
              </a:defRPr>
            </a:pPr>
            <a:r>
              <a:rPr sz="750" b="0" i="0">
                <a:solidFill>
                  <a:srgbClr val="827C72"/>
                </a:solidFill>
                <a:latin typeface="Aptos"/>
                <a:ea typeface="Aptos"/>
                <a:cs typeface="Aptos"/>
              </a:rPr>
              <a:t>Educational content only. General information, not personal advice. CFDs are leveraged and carry a high risk of loss. Consider the relevant PDS and TMD and whether the product is appropriate for you. TradingVibe Pty Ltd · ACN 686 041 903 · AFSL 569224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E131E68-695D-415F-BFA5-CE7CF3C3E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6438900"/>
            <a:ext cx="1295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827C72"/>
                </a:solidFill>
                <a:latin typeface="Aptos"/>
                <a:ea typeface="Aptos"/>
                <a:cs typeface="Aptos"/>
              </a:defRPr>
            </a:pPr>
            <a:r>
              <a:rPr sz="750" b="0" i="0">
                <a:solidFill>
                  <a:srgbClr val="827C72"/>
                </a:solidFill>
                <a:latin typeface="Aptos"/>
                <a:ea typeface="Aptos"/>
                <a:cs typeface="Aptos"/>
              </a:rPr>
              <a:t>ADVANCED TRADING SYSTEMS   05/06</a:t>
            </a:r>
          </a:p>
        </p:txBody>
      </p:sp>
    </p:spTree>
    <p:extLst>
      <p:ext uri="{BB962C8B-B14F-4D97-AF65-F5344CB8AC3E}">
        <p14:creationId xmlns:p14="http://schemas.microsoft.com/office/powerpoint/2010/main" val="30132748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8080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B95C0CF-C040-46FA-B8CC-E3B5842A4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F5F1E8"/>
                </a:solidFill>
                <a:latin typeface="Aptos"/>
                <a:ea typeface="Aptos"/>
                <a:cs typeface="Aptos"/>
              </a:defRPr>
            </a:pPr>
            <a:r>
              <a:rPr sz="1800" b="1" i="0">
                <a:solidFill>
                  <a:srgbClr val="F5F1E8"/>
                </a:solidFill>
                <a:latin typeface="Aptos"/>
                <a:ea typeface="Aptos"/>
                <a:cs typeface="Aptos"/>
              </a:rPr>
              <a:t>tradingvibe.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C1F2E1-07E8-4127-8CA7-980B3EF0F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859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2AD63"/>
                </a:solidFill>
                <a:latin typeface="Aptos"/>
                <a:ea typeface="Aptos"/>
                <a:cs typeface="Aptos"/>
              </a:defRPr>
            </a:pPr>
            <a:r>
              <a:rPr sz="975" b="1" i="0">
                <a:solidFill>
                  <a:srgbClr val="D2AD63"/>
                </a:solidFill>
                <a:latin typeface="Aptos"/>
                <a:ea typeface="Aptos"/>
                <a:cs typeface="Aptos"/>
              </a:rPr>
              <a:t>APPLICATION-BASED ACCESS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2A5B972-4BDA-461B-93D7-591D18012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24050"/>
            <a:ext cx="9906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050" b="1" i="0">
                <a:solidFill>
                  <a:srgbClr val="F5F1E8"/>
                </a:solidFill>
                <a:latin typeface="Aptos"/>
                <a:ea typeface="Aptos"/>
                <a:cs typeface="Aptos"/>
              </a:defRPr>
            </a:pPr>
            <a:r>
              <a:rPr sz="4050" b="1" i="0">
                <a:solidFill>
                  <a:srgbClr val="F5F1E8"/>
                </a:solidFill>
                <a:latin typeface="Aptos"/>
                <a:ea typeface="Aptos"/>
                <a:cs typeface="Aptos"/>
              </a:rPr>
              <a:t>Develop a system you can explain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6694A8-5772-4A80-B06A-D9CC35CE8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57550"/>
            <a:ext cx="8763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725" b="0" i="0">
                <a:solidFill>
                  <a:srgbClr val="B8B1A5"/>
                </a:solidFill>
                <a:latin typeface="Aptos"/>
                <a:ea typeface="Aptos"/>
                <a:cs typeface="Aptos"/>
              </a:rPr>
              <a:t>The full programme includes system-design templates, testing standards, portfolio-risk controls and evidence-based review. Contact TradingVibe to discuss course access.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3D0CEB-C4A8-48A0-828C-F9C2DD0FC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5770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2AD6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423AC8-18B6-4DC5-9823-2CDCFFFD3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0"/>
            <a:ext cx="1714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2AD63"/>
                </a:solidFill>
                <a:latin typeface="Aptos"/>
                <a:ea typeface="Aptos"/>
                <a:cs typeface="Aptos"/>
              </a:defRPr>
            </a:pPr>
            <a:r>
              <a:rPr sz="975" b="1" i="0">
                <a:solidFill>
                  <a:srgbClr val="D2AD63"/>
                </a:solidFill>
                <a:latin typeface="Aptos"/>
                <a:ea typeface="Aptos"/>
                <a:cs typeface="Aptos"/>
              </a:rPr>
              <a:t>EMAIL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F3B2EC-9C5A-479F-BD5A-2AFFA61E6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05400"/>
            <a:ext cx="7810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1" i="0">
                <a:solidFill>
                  <a:srgbClr val="F5F1E8"/>
                </a:solidFill>
                <a:latin typeface="Aptos"/>
                <a:ea typeface="Aptos"/>
                <a:cs typeface="Aptos"/>
              </a:defRPr>
            </a:pPr>
            <a:r>
              <a:rPr sz="2400" b="1" i="0">
                <a:solidFill>
                  <a:srgbClr val="F5F1E8"/>
                </a:solidFill>
                <a:latin typeface="Aptos"/>
                <a:ea typeface="Aptos"/>
                <a:cs typeface="Aptos"/>
              </a:rPr>
              <a:t>contact@tradingvibe.com.au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16508A-6CE2-49C0-8558-CBFF78C85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15000"/>
            <a:ext cx="857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D2AD63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D2AD63"/>
                </a:solidFill>
                <a:latin typeface="Aptos"/>
                <a:ea typeface="Aptos"/>
                <a:cs typeface="Aptos"/>
              </a:rPr>
              <a:t>EMAIL SUBJECT · ADVANCED COURSE ENQUIRY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8168A8E-069D-4323-8E58-0E86E700F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531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3329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F17002-A589-4A0E-895C-589859BC8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962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827C72"/>
                </a:solidFill>
                <a:latin typeface="Aptos"/>
                <a:ea typeface="Aptos"/>
                <a:cs typeface="Aptos"/>
              </a:defRPr>
            </a:pPr>
            <a:r>
              <a:rPr sz="750" b="0" i="0">
                <a:solidFill>
                  <a:srgbClr val="827C72"/>
                </a:solidFill>
                <a:latin typeface="Aptos"/>
                <a:ea typeface="Aptos"/>
                <a:cs typeface="Aptos"/>
              </a:rPr>
              <a:t>Educational content only. General information, not personal advice. CFDs are leveraged and carry a high risk of loss. Consider the relevant PDS and TMD and whether the product is appropriate for you. TradingVibe Pty Ltd · ACN 686 041 903 · AFSL 569224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8556E63-42FB-4FF2-BDDE-960F7C656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6438900"/>
            <a:ext cx="1295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827C72"/>
                </a:solidFill>
                <a:latin typeface="Aptos"/>
                <a:ea typeface="Aptos"/>
                <a:cs typeface="Aptos"/>
              </a:defRPr>
            </a:pPr>
            <a:r>
              <a:rPr sz="750" b="0" i="0">
                <a:solidFill>
                  <a:srgbClr val="827C72"/>
                </a:solidFill>
                <a:latin typeface="Aptos"/>
                <a:ea typeface="Aptos"/>
                <a:cs typeface="Aptos"/>
              </a:rPr>
              <a:t>ADVANCED TRADING SYSTEMS   06/06</a:t>
            </a:r>
          </a:p>
        </p:txBody>
      </p:sp>
    </p:spTree>
    <p:extLst>
      <p:ext uri="{BB962C8B-B14F-4D97-AF65-F5344CB8AC3E}">
        <p14:creationId xmlns:p14="http://schemas.microsoft.com/office/powerpoint/2010/main" val="189895370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2026-09-14T03:50:28.8240000Z</dcterms:created>
  <dcterms:modified xsi:type="dcterms:W3CDTF">2026-09-14T03:50:28.8240000Z</dcterms:modified>
</coreProperties>
</file>